
<file path=[Content_Types].xml><?xml version="1.0" encoding="utf-8"?>
<Types xmlns="http://schemas.openxmlformats.org/package/2006/content-types">
  <Default Extension="avi" ContentType="video/x-msvideo"/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handoutMasterIdLst>
    <p:handoutMasterId r:id="rId29"/>
  </p:handoutMasterIdLst>
  <p:sldIdLst>
    <p:sldId id="498" r:id="rId3"/>
    <p:sldId id="506" r:id="rId4"/>
    <p:sldId id="512" r:id="rId5"/>
    <p:sldId id="513" r:id="rId6"/>
    <p:sldId id="516" r:id="rId7"/>
    <p:sldId id="524" r:id="rId8"/>
    <p:sldId id="514" r:id="rId9"/>
    <p:sldId id="518" r:id="rId10"/>
    <p:sldId id="523" r:id="rId11"/>
    <p:sldId id="522" r:id="rId12"/>
    <p:sldId id="519" r:id="rId13"/>
    <p:sldId id="520" r:id="rId14"/>
    <p:sldId id="521" r:id="rId15"/>
    <p:sldId id="533" r:id="rId16"/>
    <p:sldId id="532" r:id="rId17"/>
    <p:sldId id="528" r:id="rId18"/>
    <p:sldId id="531" r:id="rId19"/>
    <p:sldId id="529" r:id="rId20"/>
    <p:sldId id="534" r:id="rId21"/>
    <p:sldId id="428" r:id="rId22"/>
    <p:sldId id="439" r:id="rId23"/>
    <p:sldId id="433" r:id="rId24"/>
    <p:sldId id="525" r:id="rId25"/>
    <p:sldId id="434" r:id="rId26"/>
    <p:sldId id="526" r:id="rId27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80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33" autoAdjust="0"/>
    <p:restoredTop sz="85578" autoAdjust="0"/>
  </p:normalViewPr>
  <p:slideViewPr>
    <p:cSldViewPr>
      <p:cViewPr>
        <p:scale>
          <a:sx n="125" d="100"/>
          <a:sy n="125" d="100"/>
        </p:scale>
        <p:origin x="2118" y="-54"/>
      </p:cViewPr>
      <p:guideLst>
        <p:guide orient="horz" pos="43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3C891710-B305-4F66-9F87-8FEEB22943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E57EF454-E94A-4753-B4A5-12238029FF4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5FDBF389-F5AB-406A-BA25-2189E989422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>
            <a:extLst>
              <a:ext uri="{FF2B5EF4-FFF2-40B4-BE49-F238E27FC236}">
                <a16:creationId xmlns:a16="http://schemas.microsoft.com/office/drawing/2014/main" id="{3BF55404-2BFD-4BD8-BDD0-29FE593FC08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fld id="{63F0C048-C459-4468-AA23-2B1930E724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>
            <a:extLst>
              <a:ext uri="{FF2B5EF4-FFF2-40B4-BE49-F238E27FC236}">
                <a16:creationId xmlns:a16="http://schemas.microsoft.com/office/drawing/2014/main" id="{C0B3C8AA-5184-483E-880E-ABA1EC74F08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2004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CDDED108-0BBE-4C21-9A26-B59EC66C47C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14800" y="0"/>
            <a:ext cx="32004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0B2507C0-14AC-4B5B-B40A-48C8CDCEBC2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19200" y="685800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9333" name="Rectangle 5">
            <a:extLst>
              <a:ext uri="{FF2B5EF4-FFF2-40B4-BE49-F238E27FC236}">
                <a16:creationId xmlns:a16="http://schemas.microsoft.com/office/drawing/2014/main" id="{A09C17A3-3F6D-4AD6-AA4E-D24E6E420B1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0600" y="4572000"/>
            <a:ext cx="5334000" cy="434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9334" name="Rectangle 6">
            <a:extLst>
              <a:ext uri="{FF2B5EF4-FFF2-40B4-BE49-F238E27FC236}">
                <a16:creationId xmlns:a16="http://schemas.microsoft.com/office/drawing/2014/main" id="{8D29A130-BB3F-454D-A75B-BF98B8621F2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4000"/>
            <a:ext cx="32004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9335" name="Rectangle 7">
            <a:extLst>
              <a:ext uri="{FF2B5EF4-FFF2-40B4-BE49-F238E27FC236}">
                <a16:creationId xmlns:a16="http://schemas.microsoft.com/office/drawing/2014/main" id="{56F20513-BB9D-451D-97F2-3E319E1736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14800" y="9144000"/>
            <a:ext cx="32004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B1C0E2B-7CD0-40CF-8EC7-D5BD094D3F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Are there more commercials under the “Basic” offering, compared to paid-for “Extended”?</a:t>
            </a:r>
          </a:p>
          <a:p>
            <a:r>
              <a:rPr lang="en-US" dirty="0"/>
              <a:t>9.205 – 6.859 = 2.34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1C0E2B-7CD0-40CF-8EC7-D5BD094D3FDE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0871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022C6-BC42-318A-4B6A-0C3DA8DFD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A21943-9E17-7189-D963-10DE83F055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652B91-49C2-5771-7CE3-243C65A83C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Are there more commercials under the “Basic” offering, compared to paid-for “Extended”?</a:t>
            </a:r>
          </a:p>
          <a:p>
            <a:r>
              <a:rPr lang="en-US" dirty="0"/>
              <a:t>9.205 – 6.859 = 2.34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35DFDD-7AFC-5A49-3284-956CDD68A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1C0E2B-7CD0-40CF-8EC7-D5BD094D3FDE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44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PUC used t-test based on ILEC data only to exclude skewedness of long CLEC times.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1C0E2B-7CD0-40CF-8EC7-D5BD094D3FDE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5394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01D41-DAF4-35FE-566B-AB186CBB4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FD7BDC-FB0A-2851-CB2E-2FA85A62F3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7DD11B-AD4F-7928-6C8D-A7EED65B5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1618B0-F98D-949A-3325-CAB89F433A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1C0E2B-7CD0-40CF-8EC7-D5BD094D3FDE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2332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202C4C-4104-449D-84C3-10F0E0A0D2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81BD3BE-9CC7-49EF-BDDF-C5B5D718E0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B83DF7D-041C-46F6-B1E8-C4C74A8283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72F25-55E2-40D0-AA6D-7871D55CB8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4513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6ADB6D8-CC49-4865-8CDC-85EDE109C2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34D9766-94B6-4D5A-B40E-7CC6AA1EBC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8A220E4-6BE5-4B35-8861-AD6FFDEBA4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0D341-B212-48AB-B23E-1B53E930FB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6088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76200"/>
            <a:ext cx="20955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1341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209555-3D19-4CCD-8494-AA6D219A0E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6637D0-961B-44FD-A95D-1266B6E304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D2EA6CC-CC68-4EC5-85CB-69E5BD3EDE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ED90F-9CCB-4274-AE74-FEE858D51E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6130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71628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4510DDB-DA85-4E36-847B-00E297430E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1A46A5C-6155-4206-B5CB-BA01E31F6D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354220E-DBB8-4584-A5FF-B45D79103F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876DF-33B3-4D76-B5D3-559078C5B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711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2F4671-775E-4F43-9FF3-D27431D0A0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310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16F506-655B-984B-94A5-F7C64A61C4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88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8A4A62-9638-8446-8ACF-AB20F1A7D9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9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4073A1-7EB4-A645-8BCC-FF7AC43A4C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249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BBD67E-4003-144C-897B-E377563C90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72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1508F6-4C54-F345-A933-70D1828DD5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363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2671F4-E8D6-6245-9144-D917268593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4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14BD16-5693-4D76-84F1-D7C4328977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E697BBB-F119-499D-9885-27FFCFE59B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15609B5-243D-4F7D-A124-D894CC86DC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21711-2C4D-471D-AB0E-0DCE7DC8DA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9914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8E764-3125-8D4F-B055-D7D7851F53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1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8EE35B-E19C-574B-AA4F-3C4886BF53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32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3178E6-8504-5540-A6FB-2D89A71E05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023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31D5A8-B132-4B43-B2AC-39B6476EE8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26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5D20290-5C75-4FCB-9788-462F91EEA3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0702866-76F7-4B13-B7EE-DB7D169AEA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B6FCDCF-476A-4331-B0D7-B1A7D24334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7A040-6082-4ECA-B988-DFD6FEB2B7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1319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530BCB-EB0F-4C59-9F57-85C596ECA3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F4139E-1341-48E2-99E6-A1EE0A4205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2C8E83-880E-468F-BB5F-26879A22A1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78169-FE6B-4082-8928-71481A10BD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2671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13D0011-A7B3-4E21-99F9-43D9E22E07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5831D67-05D3-45D4-B88B-9FB178B301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A3E0DDC-7566-43D0-8213-35C06776A6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C91F9-431F-495F-8440-0FE1292B30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5158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8EE262A-0EF9-4DD9-9E7E-50EB990E9F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F38F3E3-C155-46FB-B18A-43D3E7ADBF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C80E9C6-81CB-41BF-A3B2-25A554ADD7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4D831-78CE-442F-8EBC-B31ABB6C64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0863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9CA77D0-A555-4541-9368-79BD5947FA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6E66E6D-FE05-4C19-A72B-32E5269289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9F08513-9600-40EA-B868-23297020B7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7A769-A3B4-4857-B711-8EBC9419B7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504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22E890-7AAE-4BC0-8FE2-CDB42AC639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DB0AA0-F6DA-4089-A1BD-1CC89D2DCF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F7F04F-78B5-41B6-A682-909E5C382C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DF645-0222-4534-A076-D312FC46A6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651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D562F0-7924-4F64-9817-A91C7E8C93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2B1420-A5CA-4434-AA8F-89C070FEC0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DE444A-D37B-4BAF-B975-CF786AF790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F8382-28C7-43F9-A57C-BBDCBD607F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9405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CE1557A-FE8A-420D-9C98-42FB697C2D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D95C0EE-18CD-46F6-8384-A3D02E88F8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0C50CDA-64D2-42F8-8F65-63861CAE611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0F5E85E-69EC-43F1-A524-FDB9840E91B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52A66DD-EAB1-4712-84E6-7812509545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4B1FCC1-44B4-43F0-BE98-4ED8506D81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125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£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F37A059-586C-E54F-A7CE-EAF3E341807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341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65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65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65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6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6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10.wmf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4.avi"/><Relationship Id="rId7" Type="http://schemas.openxmlformats.org/officeDocument/2006/relationships/image" Target="../media/image27.png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6" Type="http://schemas.openxmlformats.org/officeDocument/2006/relationships/image" Target="../media/image26.png"/><Relationship Id="rId5" Type="http://schemas.openxmlformats.org/officeDocument/2006/relationships/slideLayout" Target="../slideLayouts/slideLayout19.xml"/><Relationship Id="rId4" Type="http://schemas.openxmlformats.org/officeDocument/2006/relationships/video" Target="../media/media4.avi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e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Relationship Id="rId4" Type="http://schemas.openxmlformats.org/officeDocument/2006/relationships/hyperlink" Target="https://arxiv.org/pdf/1411.5279.pd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5" Type="http://schemas.openxmlformats.org/officeDocument/2006/relationships/image" Target="../media/image13.em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5611D21A-A59B-4A75-A830-C8568F9D24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2" name="Picture 1" descr="A diagram of a person's life cycle&#10;&#10;Description automatically generated">
            <a:extLst>
              <a:ext uri="{FF2B5EF4-FFF2-40B4-BE49-F238E27FC236}">
                <a16:creationId xmlns:a16="http://schemas.microsoft.com/office/drawing/2014/main" id="{F2C0A458-CFA1-A0C2-08DB-A41BC79D48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066800"/>
            <a:ext cx="5916066" cy="366336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0DF05F8-7A0F-716E-06BD-76DEA4885EA2}"/>
              </a:ext>
            </a:extLst>
          </p:cNvPr>
          <p:cNvSpPr/>
          <p:nvPr/>
        </p:nvSpPr>
        <p:spPr>
          <a:xfrm>
            <a:off x="5403597" y="1682397"/>
            <a:ext cx="585600" cy="466812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94D603-356D-4E61-BC0C-456173E1D7F8}"/>
              </a:ext>
            </a:extLst>
          </p:cNvPr>
          <p:cNvSpPr/>
          <p:nvPr/>
        </p:nvSpPr>
        <p:spPr>
          <a:xfrm>
            <a:off x="6908650" y="768543"/>
            <a:ext cx="1900517" cy="162280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19">
            <a:extLst>
              <a:ext uri="{FF2B5EF4-FFF2-40B4-BE49-F238E27FC236}">
                <a16:creationId xmlns:a16="http://schemas.microsoft.com/office/drawing/2014/main" id="{9D0BF2A3-DAF3-6B46-78C9-B650BA1CF4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22"/>
          <a:stretch/>
        </p:blipFill>
        <p:spPr bwMode="auto">
          <a:xfrm>
            <a:off x="7049497" y="830497"/>
            <a:ext cx="1742440" cy="149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3BF807C-8341-13DF-C823-BFF96432488E}"/>
              </a:ext>
            </a:extLst>
          </p:cNvPr>
          <p:cNvSpPr/>
          <p:nvPr/>
        </p:nvSpPr>
        <p:spPr>
          <a:xfrm>
            <a:off x="5909680" y="767997"/>
            <a:ext cx="1254760" cy="1623350"/>
          </a:xfrm>
          <a:custGeom>
            <a:avLst/>
            <a:gdLst>
              <a:gd name="connsiteX0" fmla="*/ 0 w 1371600"/>
              <a:gd name="connsiteY0" fmla="*/ 917294 h 1623350"/>
              <a:gd name="connsiteX1" fmla="*/ 1267428 w 1371600"/>
              <a:gd name="connsiteY1" fmla="*/ 0 h 1623350"/>
              <a:gd name="connsiteX2" fmla="*/ 1122745 w 1371600"/>
              <a:gd name="connsiteY2" fmla="*/ 133109 h 1623350"/>
              <a:gd name="connsiteX3" fmla="*/ 1105383 w 1371600"/>
              <a:gd name="connsiteY3" fmla="*/ 272005 h 1623350"/>
              <a:gd name="connsiteX4" fmla="*/ 1125638 w 1371600"/>
              <a:gd name="connsiteY4" fmla="*/ 1388962 h 1623350"/>
              <a:gd name="connsiteX5" fmla="*/ 1154575 w 1371600"/>
              <a:gd name="connsiteY5" fmla="*/ 1496028 h 1623350"/>
              <a:gd name="connsiteX6" fmla="*/ 1241385 w 1371600"/>
              <a:gd name="connsiteY6" fmla="*/ 1577051 h 1623350"/>
              <a:gd name="connsiteX7" fmla="*/ 1371600 w 1371600"/>
              <a:gd name="connsiteY7" fmla="*/ 1617562 h 1623350"/>
              <a:gd name="connsiteX8" fmla="*/ 1339770 w 1371600"/>
              <a:gd name="connsiteY8" fmla="*/ 1623350 h 1623350"/>
              <a:gd name="connsiteX9" fmla="*/ 8681 w 1371600"/>
              <a:gd name="connsiteY9" fmla="*/ 1403431 h 1623350"/>
              <a:gd name="connsiteX10" fmla="*/ 63661 w 1371600"/>
              <a:gd name="connsiteY10" fmla="*/ 1357132 h 1623350"/>
              <a:gd name="connsiteX11" fmla="*/ 69448 w 1371600"/>
              <a:gd name="connsiteY11" fmla="*/ 1258747 h 1623350"/>
              <a:gd name="connsiteX12" fmla="*/ 63661 w 1371600"/>
              <a:gd name="connsiteY12" fmla="*/ 1001210 h 1623350"/>
              <a:gd name="connsiteX13" fmla="*/ 0 w 1371600"/>
              <a:gd name="connsiteY13" fmla="*/ 917294 h 162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71600" h="1623350">
                <a:moveTo>
                  <a:pt x="0" y="917294"/>
                </a:moveTo>
                <a:lnTo>
                  <a:pt x="1267428" y="0"/>
                </a:lnTo>
                <a:lnTo>
                  <a:pt x="1122745" y="133109"/>
                </a:lnTo>
                <a:lnTo>
                  <a:pt x="1105383" y="272005"/>
                </a:lnTo>
                <a:lnTo>
                  <a:pt x="1125638" y="1388962"/>
                </a:lnTo>
                <a:lnTo>
                  <a:pt x="1154575" y="1496028"/>
                </a:lnTo>
                <a:lnTo>
                  <a:pt x="1241385" y="1577051"/>
                </a:lnTo>
                <a:lnTo>
                  <a:pt x="1371600" y="1617562"/>
                </a:lnTo>
                <a:lnTo>
                  <a:pt x="1339770" y="1623350"/>
                </a:lnTo>
                <a:lnTo>
                  <a:pt x="8681" y="1403431"/>
                </a:lnTo>
                <a:lnTo>
                  <a:pt x="63661" y="1357132"/>
                </a:lnTo>
                <a:lnTo>
                  <a:pt x="69448" y="1258747"/>
                </a:lnTo>
                <a:lnTo>
                  <a:pt x="63661" y="1001210"/>
                </a:lnTo>
                <a:lnTo>
                  <a:pt x="0" y="91729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Finding patterns: k-means clustering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40866D-FBFD-9C1F-E5A7-8D276CA004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973" r="13821"/>
          <a:stretch/>
        </p:blipFill>
        <p:spPr>
          <a:xfrm>
            <a:off x="450396" y="816429"/>
            <a:ext cx="2819400" cy="5871927"/>
          </a:xfrm>
          <a:prstGeom prst="rect">
            <a:avLst/>
          </a:prstGeom>
        </p:spPr>
      </p:pic>
      <p:pic>
        <p:nvPicPr>
          <p:cNvPr id="8" name="Picture 7" descr="A group of black dots&#10;&#10;Description automatically generated">
            <a:extLst>
              <a:ext uri="{FF2B5EF4-FFF2-40B4-BE49-F238E27FC236}">
                <a16:creationId xmlns:a16="http://schemas.microsoft.com/office/drawing/2014/main" id="{D4964AA0-0241-88D9-204A-975863AE22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392" y="886625"/>
            <a:ext cx="4191001" cy="3486680"/>
          </a:xfrm>
          <a:prstGeom prst="rect">
            <a:avLst/>
          </a:prstGeom>
        </p:spPr>
      </p:pic>
      <p:pic>
        <p:nvPicPr>
          <p:cNvPr id="4" name="Picture 3" descr="A group of colored dots&#10;&#10;Description automatically generated">
            <a:extLst>
              <a:ext uri="{FF2B5EF4-FFF2-40B4-BE49-F238E27FC236}">
                <a16:creationId xmlns:a16="http://schemas.microsoft.com/office/drawing/2014/main" id="{0DB25B41-45BF-7A44-A8BC-30E0B54AD3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989" y="3124201"/>
            <a:ext cx="4213411" cy="358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756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Finding patterns: k-means clustering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40866D-FBFD-9C1F-E5A7-8D276CA004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973" r="13821"/>
          <a:stretch/>
        </p:blipFill>
        <p:spPr>
          <a:xfrm>
            <a:off x="450396" y="816429"/>
            <a:ext cx="2819400" cy="5871927"/>
          </a:xfrm>
          <a:prstGeom prst="rect">
            <a:avLst/>
          </a:prstGeom>
        </p:spPr>
      </p:pic>
      <p:pic>
        <p:nvPicPr>
          <p:cNvPr id="8" name="Picture 7" descr="A group of black dots&#10;&#10;Description automatically generated">
            <a:extLst>
              <a:ext uri="{FF2B5EF4-FFF2-40B4-BE49-F238E27FC236}">
                <a16:creationId xmlns:a16="http://schemas.microsoft.com/office/drawing/2014/main" id="{D4964AA0-0241-88D9-204A-975863AE22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392" y="886625"/>
            <a:ext cx="4191001" cy="3486680"/>
          </a:xfrm>
          <a:prstGeom prst="rect">
            <a:avLst/>
          </a:prstGeom>
        </p:spPr>
      </p:pic>
      <p:pic>
        <p:nvPicPr>
          <p:cNvPr id="6" name="Picture 5" descr="A group of colorful dots and crosses&#10;&#10;Description automatically generated">
            <a:extLst>
              <a:ext uri="{FF2B5EF4-FFF2-40B4-BE49-F238E27FC236}">
                <a16:creationId xmlns:a16="http://schemas.microsoft.com/office/drawing/2014/main" id="{D0B4D8AC-FD99-FB64-3C74-D9C2F095FC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127609"/>
            <a:ext cx="4191000" cy="356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490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PCA of expansion data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19E64A-9CBD-30B6-B695-62EEF9783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318" y="736854"/>
            <a:ext cx="4314825" cy="31393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799CD7-DDD5-E6E0-7A0D-288B172C3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3897983"/>
            <a:ext cx="3581400" cy="25217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64453C-D004-D35B-4AD5-992E6C596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4114800"/>
            <a:ext cx="2971800" cy="24200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D6173AD-5C1A-1AD1-C6A0-F9976EC37F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256" y="762000"/>
            <a:ext cx="4288153" cy="311421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B5D3188-062A-EE42-EDA9-0E2E92241B46}"/>
              </a:ext>
            </a:extLst>
          </p:cNvPr>
          <p:cNvCxnSpPr>
            <a:cxnSpLocks/>
          </p:cNvCxnSpPr>
          <p:nvPr/>
        </p:nvCxnSpPr>
        <p:spPr>
          <a:xfrm flipV="1">
            <a:off x="6781800" y="4495800"/>
            <a:ext cx="0" cy="144780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022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PCA of expansion data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6173AD-5C1A-1AD1-C6A0-F9976EC37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256" y="762000"/>
            <a:ext cx="4288153" cy="3114210"/>
          </a:xfrm>
          <a:prstGeom prst="rect">
            <a:avLst/>
          </a:prstGeo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43BF5F40-2438-32C9-FE70-7998A552C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153" y="566057"/>
            <a:ext cx="3962400" cy="3202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658078-0816-1043-C758-68E4FAE39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32" y="4090430"/>
            <a:ext cx="3657600" cy="2754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E18FA7D5-0E8D-8FDA-4F0E-91E3F6122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075692"/>
            <a:ext cx="3142320" cy="262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D3ABB43-F578-0F52-976E-7AB7ABDE63FF}"/>
              </a:ext>
            </a:extLst>
          </p:cNvPr>
          <p:cNvCxnSpPr>
            <a:cxnSpLocks/>
          </p:cNvCxnSpPr>
          <p:nvPr/>
        </p:nvCxnSpPr>
        <p:spPr>
          <a:xfrm>
            <a:off x="1752600" y="3876210"/>
            <a:ext cx="6477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7191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4B935-F62F-7348-AC76-57BF26516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107">
            <a:extLst>
              <a:ext uri="{FF2B5EF4-FFF2-40B4-BE49-F238E27FC236}">
                <a16:creationId xmlns:a16="http://schemas.microsoft.com/office/drawing/2014/main" id="{68377084-48D6-06FB-D118-A692C082B8EC}"/>
              </a:ext>
            </a:extLst>
          </p:cNvPr>
          <p:cNvGrpSpPr/>
          <p:nvPr/>
        </p:nvGrpSpPr>
        <p:grpSpPr>
          <a:xfrm>
            <a:off x="1905000" y="838200"/>
            <a:ext cx="5618040" cy="4682745"/>
            <a:chOff x="4480260" y="1579837"/>
            <a:chExt cx="3804780" cy="3171358"/>
          </a:xfrm>
        </p:grpSpPr>
        <p:pic>
          <p:nvPicPr>
            <p:cNvPr id="100" name="healthy live imaging">
              <a:hlinkClick r:id="" action="ppaction://media"/>
              <a:extLst>
                <a:ext uri="{FF2B5EF4-FFF2-40B4-BE49-F238E27FC236}">
                  <a16:creationId xmlns:a16="http://schemas.microsoft.com/office/drawing/2014/main" id="{4CBEDF70-6359-4AE6-CF6B-89361097D642}"/>
                </a:ext>
              </a:extLst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 rotWithShape="1">
            <a:blip r:embed="rId6"/>
            <a:srcRect l="2930" t="889" r="33285" b="61729"/>
            <a:stretch/>
          </p:blipFill>
          <p:spPr>
            <a:xfrm rot="16200000">
              <a:off x="3841545" y="2254456"/>
              <a:ext cx="3106318" cy="1797807"/>
            </a:xfrm>
            <a:prstGeom prst="rect">
              <a:avLst/>
            </a:prstGeom>
          </p:spPr>
        </p:pic>
        <p:pic>
          <p:nvPicPr>
            <p:cNvPr id="101" name="D18_with timestamp_BFpos2">
              <a:hlinkClick r:id="" action="ppaction://media"/>
              <a:extLst>
                <a:ext uri="{FF2B5EF4-FFF2-40B4-BE49-F238E27FC236}">
                  <a16:creationId xmlns:a16="http://schemas.microsoft.com/office/drawing/2014/main" id="{FCE575D4-36D7-8222-F3F5-A1BB07C1FAFC}"/>
                </a:ext>
              </a:extLst>
            </p:cNvPr>
            <p:cNvPicPr>
              <a:picLocks noChangeAspect="1"/>
            </p:cNvPicPr>
            <p:nvPr>
              <a:videoFile r:link="rId4"/>
              <p:extLst>
                <p:ext uri="{DAA4B4D4-6D71-4841-9C94-3DE7FCFB9230}">
                  <p14:media xmlns:p14="http://schemas.microsoft.com/office/powerpoint/2010/main" r:embed="rId3"/>
                </p:ext>
              </p:extLst>
            </p:nvPr>
          </p:nvPicPr>
          <p:blipFill rotWithShape="1">
            <a:blip r:embed="rId7"/>
            <a:srcRect l="418" t="44258" r="34961" b="18359"/>
            <a:stretch/>
          </p:blipFill>
          <p:spPr>
            <a:xfrm rot="16200000">
              <a:off x="5812612" y="2254459"/>
              <a:ext cx="3147050" cy="1797806"/>
            </a:xfrm>
            <a:prstGeom prst="rect">
              <a:avLst/>
            </a:prstGeom>
          </p:spPr>
        </p:pic>
        <p:grpSp>
          <p:nvGrpSpPr>
            <p:cNvPr id="102" name="Google Shape;75;p4">
              <a:extLst>
                <a:ext uri="{FF2B5EF4-FFF2-40B4-BE49-F238E27FC236}">
                  <a16:creationId xmlns:a16="http://schemas.microsoft.com/office/drawing/2014/main" id="{5E230677-D6AB-B360-9424-ABB3A58A920A}"/>
                </a:ext>
              </a:extLst>
            </p:cNvPr>
            <p:cNvGrpSpPr/>
            <p:nvPr/>
          </p:nvGrpSpPr>
          <p:grpSpPr>
            <a:xfrm>
              <a:off x="4487615" y="1583780"/>
              <a:ext cx="3781888" cy="3147052"/>
              <a:chOff x="4633040" y="2831819"/>
              <a:chExt cx="3781888" cy="3147052"/>
            </a:xfrm>
          </p:grpSpPr>
          <p:sp>
            <p:nvSpPr>
              <p:cNvPr id="103" name="Google Shape;76;p4">
                <a:extLst>
                  <a:ext uri="{FF2B5EF4-FFF2-40B4-BE49-F238E27FC236}">
                    <a16:creationId xmlns:a16="http://schemas.microsoft.com/office/drawing/2014/main" id="{5037039E-3147-3BA7-5E54-30D9892B189B}"/>
                  </a:ext>
                </a:extLst>
              </p:cNvPr>
              <p:cNvSpPr/>
              <p:nvPr/>
            </p:nvSpPr>
            <p:spPr>
              <a:xfrm>
                <a:off x="4633040" y="2831819"/>
                <a:ext cx="1797808" cy="3147051"/>
              </a:xfrm>
              <a:prstGeom prst="roundRect">
                <a:avLst>
                  <a:gd name="adj" fmla="val 2640"/>
                </a:avLst>
              </a:prstGeom>
              <a:noFill/>
              <a:ln w="38100" cap="flat" cmpd="sng">
                <a:solidFill>
                  <a:srgbClr val="93B3D7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1100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04" name="Google Shape;77;p4">
                <a:extLst>
                  <a:ext uri="{FF2B5EF4-FFF2-40B4-BE49-F238E27FC236}">
                    <a16:creationId xmlns:a16="http://schemas.microsoft.com/office/drawing/2014/main" id="{DCD94458-1A20-7B3C-A07B-7655F24EF96E}"/>
                  </a:ext>
                </a:extLst>
              </p:cNvPr>
              <p:cNvSpPr/>
              <p:nvPr/>
            </p:nvSpPr>
            <p:spPr>
              <a:xfrm>
                <a:off x="6617120" y="2831820"/>
                <a:ext cx="1797808" cy="3147051"/>
              </a:xfrm>
              <a:prstGeom prst="roundRect">
                <a:avLst>
                  <a:gd name="adj" fmla="val 2640"/>
                </a:avLst>
              </a:prstGeom>
              <a:noFill/>
              <a:ln w="38100" cap="flat" cmpd="sng">
                <a:solidFill>
                  <a:srgbClr val="93B3D7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1100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grpSp>
          <p:nvGrpSpPr>
            <p:cNvPr id="105" name="Google Shape;78;p4">
              <a:extLst>
                <a:ext uri="{FF2B5EF4-FFF2-40B4-BE49-F238E27FC236}">
                  <a16:creationId xmlns:a16="http://schemas.microsoft.com/office/drawing/2014/main" id="{848C5F5E-3E2C-0390-5DE9-ADC855B47ADD}"/>
                </a:ext>
              </a:extLst>
            </p:cNvPr>
            <p:cNvGrpSpPr/>
            <p:nvPr/>
          </p:nvGrpSpPr>
          <p:grpSpPr>
            <a:xfrm>
              <a:off x="4480260" y="4309466"/>
              <a:ext cx="3789239" cy="441729"/>
              <a:chOff x="4625685" y="5537143"/>
              <a:chExt cx="3789239" cy="441729"/>
            </a:xfrm>
          </p:grpSpPr>
          <p:sp>
            <p:nvSpPr>
              <p:cNvPr id="106" name="Google Shape;79;p4">
                <a:extLst>
                  <a:ext uri="{FF2B5EF4-FFF2-40B4-BE49-F238E27FC236}">
                    <a16:creationId xmlns:a16="http://schemas.microsoft.com/office/drawing/2014/main" id="{CF9BF44D-1E4E-DAE6-1A9B-B2955678242C}"/>
                  </a:ext>
                </a:extLst>
              </p:cNvPr>
              <p:cNvSpPr/>
              <p:nvPr/>
            </p:nvSpPr>
            <p:spPr>
              <a:xfrm>
                <a:off x="6609765" y="5537144"/>
                <a:ext cx="1805159" cy="441728"/>
              </a:xfrm>
              <a:prstGeom prst="round2SameRect">
                <a:avLst>
                  <a:gd name="adj1" fmla="val 0"/>
                  <a:gd name="adj2" fmla="val 10752"/>
                </a:avLst>
              </a:prstGeom>
              <a:solidFill>
                <a:srgbClr val="93B3D7"/>
              </a:solidFill>
              <a:ln>
                <a:noFill/>
              </a:ln>
            </p:spPr>
            <p:txBody>
              <a:bodyPr spcFirstLastPara="1" wrap="square" lIns="180000" tIns="72000" rIns="180000" bIns="360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600"/>
                  <a:buFont typeface="Verdana"/>
                  <a:buNone/>
                </a:pPr>
                <a:r>
                  <a:rPr lang="en-US" sz="1600" dirty="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CLL</a:t>
                </a:r>
                <a:endParaRPr dirty="0"/>
              </a:p>
            </p:txBody>
          </p:sp>
          <p:sp>
            <p:nvSpPr>
              <p:cNvPr id="107" name="Google Shape;80;p4">
                <a:extLst>
                  <a:ext uri="{FF2B5EF4-FFF2-40B4-BE49-F238E27FC236}">
                    <a16:creationId xmlns:a16="http://schemas.microsoft.com/office/drawing/2014/main" id="{D70C9F2A-B857-7EA6-A62D-ACC2E351A014}"/>
                  </a:ext>
                </a:extLst>
              </p:cNvPr>
              <p:cNvSpPr/>
              <p:nvPr/>
            </p:nvSpPr>
            <p:spPr>
              <a:xfrm>
                <a:off x="4625685" y="5537143"/>
                <a:ext cx="1813347" cy="441728"/>
              </a:xfrm>
              <a:prstGeom prst="round2SameRect">
                <a:avLst>
                  <a:gd name="adj1" fmla="val 0"/>
                  <a:gd name="adj2" fmla="val 10752"/>
                </a:avLst>
              </a:prstGeom>
              <a:solidFill>
                <a:srgbClr val="93B3D7"/>
              </a:solidFill>
              <a:ln>
                <a:noFill/>
              </a:ln>
            </p:spPr>
            <p:txBody>
              <a:bodyPr spcFirstLastPara="1" wrap="square" lIns="180000" tIns="72000" rIns="180000" bIns="360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600"/>
                  <a:buFont typeface="Verdana"/>
                  <a:buNone/>
                </a:pPr>
                <a:r>
                  <a:rPr lang="en-US" sz="1600" dirty="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Healthy</a:t>
                </a:r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9162497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100"/>
                </p:tgtEl>
              </p:cMediaNode>
            </p:video>
            <p:video>
              <p:cMediaNode vol="80000">
                <p:cTn id="3" repeatCount="indefinite" fill="hold" display="0">
                  <p:stCondLst>
                    <p:cond delay="indefinite"/>
                  </p:stCondLst>
                </p:cTn>
                <p:tgtEl>
                  <p:spTgt spid="101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4B935-F62F-7348-AC76-57BF26516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A20608-4F65-273A-1B21-6EBC43A6A7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47800"/>
            <a:ext cx="6710172" cy="33909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1ED6FE6-AF32-A317-1B1C-8C2E9363BA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846842"/>
              </p:ext>
            </p:extLst>
          </p:nvPr>
        </p:nvGraphicFramePr>
        <p:xfrm>
          <a:off x="7315200" y="685799"/>
          <a:ext cx="1447800" cy="397192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8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Morphology features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Area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Roundness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Major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Minor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Perimeter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Solidity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Circularity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Height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Width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Feret’s</a:t>
                      </a:r>
                      <a:r>
                        <a:rPr lang="en-US" sz="1200" dirty="0"/>
                        <a:t> Diameter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Aspect Ratio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640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extLst>
              <a:ext uri="{FF2B5EF4-FFF2-40B4-BE49-F238E27FC236}">
                <a16:creationId xmlns:a16="http://schemas.microsoft.com/office/drawing/2014/main" id="{1BEB6470-6434-808E-39D3-86E4549F8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011" y="838200"/>
            <a:ext cx="6446025" cy="4032214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DEFBBC-CB0F-1F1E-22A6-FB95CC672E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895772"/>
              </p:ext>
            </p:extLst>
          </p:nvPr>
        </p:nvGraphicFramePr>
        <p:xfrm>
          <a:off x="7315200" y="685799"/>
          <a:ext cx="1447800" cy="397192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8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Morphology features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Area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Roundness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Major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Minor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Perimeter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Solidity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Circularity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Height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Width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Feret’s</a:t>
                      </a:r>
                      <a:r>
                        <a:rPr lang="en-US" sz="1200" dirty="0"/>
                        <a:t> Diameter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Aspect Ratio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1DE0ECE7-4EC0-712F-C5CD-D3E6BCEE56C1}"/>
              </a:ext>
            </a:extLst>
          </p:cNvPr>
          <p:cNvSpPr/>
          <p:nvPr/>
        </p:nvSpPr>
        <p:spPr bwMode="auto">
          <a:xfrm>
            <a:off x="4743450" y="3048000"/>
            <a:ext cx="2417586" cy="182241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1831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>
            <a:extLst>
              <a:ext uri="{FF2B5EF4-FFF2-40B4-BE49-F238E27FC236}">
                <a16:creationId xmlns:a16="http://schemas.microsoft.com/office/drawing/2014/main" id="{641CAD6A-7BB7-EDF6-E51C-0298A1473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011" y="844586"/>
            <a:ext cx="6446025" cy="4032214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64BD0DA-429D-B944-3828-9DECE80485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895772"/>
              </p:ext>
            </p:extLst>
          </p:nvPr>
        </p:nvGraphicFramePr>
        <p:xfrm>
          <a:off x="7315200" y="685799"/>
          <a:ext cx="1447800" cy="397192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8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Morphology features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Area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Roundness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Major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Minor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Perimeter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Solidity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Circularity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Height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Width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Feret’s</a:t>
                      </a:r>
                      <a:r>
                        <a:rPr lang="en-US" sz="1200" dirty="0"/>
                        <a:t> Diameter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Aspect Ratio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0429C38-7113-A37F-B457-927B33A6B99C}"/>
              </a:ext>
            </a:extLst>
          </p:cNvPr>
          <p:cNvSpPr/>
          <p:nvPr/>
        </p:nvSpPr>
        <p:spPr bwMode="auto">
          <a:xfrm>
            <a:off x="5967413" y="3124200"/>
            <a:ext cx="1193623" cy="174621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8436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68">
            <a:extLst>
              <a:ext uri="{FF2B5EF4-FFF2-40B4-BE49-F238E27FC236}">
                <a16:creationId xmlns:a16="http://schemas.microsoft.com/office/drawing/2014/main" id="{9C8904F9-3ABA-674A-FE40-5607AFA62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844586"/>
            <a:ext cx="6829170" cy="40322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91F8DD-387B-8079-4307-F8AFB11742FC}"/>
              </a:ext>
            </a:extLst>
          </p:cNvPr>
          <p:cNvSpPr txBox="1"/>
          <p:nvPr/>
        </p:nvSpPr>
        <p:spPr>
          <a:xfrm>
            <a:off x="348114" y="685800"/>
            <a:ext cx="7152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accent4"/>
                </a:solidFill>
              </a:rPr>
              <a:t>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78EBC1-E073-E180-1D3B-5D81D45F9EC1}"/>
              </a:ext>
            </a:extLst>
          </p:cNvPr>
          <p:cNvSpPr txBox="1"/>
          <p:nvPr/>
        </p:nvSpPr>
        <p:spPr>
          <a:xfrm>
            <a:off x="6832596" y="685799"/>
            <a:ext cx="7152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accent4"/>
                </a:solidFill>
              </a:rPr>
              <a:t>…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123F9A6-E348-EF00-5CED-9617E7528D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895772"/>
              </p:ext>
            </p:extLst>
          </p:nvPr>
        </p:nvGraphicFramePr>
        <p:xfrm>
          <a:off x="7467600" y="838199"/>
          <a:ext cx="1447800" cy="397192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8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Morphology features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Area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Roundness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Major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Minor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Perimeter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Solidity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174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Circularity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Height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Width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Feret’s</a:t>
                      </a:r>
                      <a:r>
                        <a:rPr lang="en-US" sz="1200" dirty="0"/>
                        <a:t> Diameter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31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Aspect Ratio</a:t>
                      </a:r>
                    </a:p>
                  </a:txBody>
                  <a:tcPr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461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421C05-4F97-857E-2094-693326D14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oogle Shape;143;p1">
            <a:extLst>
              <a:ext uri="{FF2B5EF4-FFF2-40B4-BE49-F238E27FC236}">
                <a16:creationId xmlns:a16="http://schemas.microsoft.com/office/drawing/2014/main" id="{C5A12A18-3957-C796-8FB4-73EF2807E589}"/>
              </a:ext>
            </a:extLst>
          </p:cNvPr>
          <p:cNvGrpSpPr/>
          <p:nvPr/>
        </p:nvGrpSpPr>
        <p:grpSpPr>
          <a:xfrm>
            <a:off x="5053377" y="2332053"/>
            <a:ext cx="1841822" cy="1207828"/>
            <a:chOff x="2654193" y="5410767"/>
            <a:chExt cx="2619236" cy="1717638"/>
          </a:xfrm>
        </p:grpSpPr>
        <p:grpSp>
          <p:nvGrpSpPr>
            <p:cNvPr id="95" name="Google Shape;144;p1">
              <a:extLst>
                <a:ext uri="{FF2B5EF4-FFF2-40B4-BE49-F238E27FC236}">
                  <a16:creationId xmlns:a16="http://schemas.microsoft.com/office/drawing/2014/main" id="{BEB4A74A-95A8-EA44-E9C3-67EA4271C456}"/>
                </a:ext>
              </a:extLst>
            </p:cNvPr>
            <p:cNvGrpSpPr/>
            <p:nvPr/>
          </p:nvGrpSpPr>
          <p:grpSpPr>
            <a:xfrm>
              <a:off x="2654193" y="5410767"/>
              <a:ext cx="2342720" cy="1461261"/>
              <a:chOff x="5342180" y="2733805"/>
              <a:chExt cx="4375258" cy="2790703"/>
            </a:xfrm>
          </p:grpSpPr>
          <p:sp>
            <p:nvSpPr>
              <p:cNvPr id="99" name="Google Shape;145;p1">
                <a:extLst>
                  <a:ext uri="{FF2B5EF4-FFF2-40B4-BE49-F238E27FC236}">
                    <a16:creationId xmlns:a16="http://schemas.microsoft.com/office/drawing/2014/main" id="{09B1843A-57FC-AB4E-B00F-446E98CFBCDC}"/>
                  </a:ext>
                </a:extLst>
              </p:cNvPr>
              <p:cNvSpPr/>
              <p:nvPr/>
            </p:nvSpPr>
            <p:spPr>
              <a:xfrm>
                <a:off x="5342180" y="2733805"/>
                <a:ext cx="2803649" cy="2790703"/>
              </a:xfrm>
              <a:prstGeom prst="roundRect">
                <a:avLst>
                  <a:gd name="adj" fmla="val 16667"/>
                </a:avLst>
              </a:prstGeom>
              <a:solidFill>
                <a:srgbClr val="D8D8D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46;p1">
                <a:extLst>
                  <a:ext uri="{FF2B5EF4-FFF2-40B4-BE49-F238E27FC236}">
                    <a16:creationId xmlns:a16="http://schemas.microsoft.com/office/drawing/2014/main" id="{567FA9A3-8817-87E6-7BE4-CAA73130469C}"/>
                  </a:ext>
                </a:extLst>
              </p:cNvPr>
              <p:cNvSpPr/>
              <p:nvPr/>
            </p:nvSpPr>
            <p:spPr>
              <a:xfrm>
                <a:off x="8272280" y="2733805"/>
                <a:ext cx="1445158" cy="2790702"/>
              </a:xfrm>
              <a:prstGeom prst="roundRect">
                <a:avLst>
                  <a:gd name="adj" fmla="val 16667"/>
                </a:avLst>
              </a:prstGeom>
              <a:solidFill>
                <a:srgbClr val="BFBFB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01" name="Google Shape;147;p1">
                <a:extLst>
                  <a:ext uri="{FF2B5EF4-FFF2-40B4-BE49-F238E27FC236}">
                    <a16:creationId xmlns:a16="http://schemas.microsoft.com/office/drawing/2014/main" id="{0A0B8F37-D022-6726-6B75-38F6F4FB4818}"/>
                  </a:ext>
                </a:extLst>
              </p:cNvPr>
              <p:cNvGrpSpPr/>
              <p:nvPr/>
            </p:nvGrpSpPr>
            <p:grpSpPr>
              <a:xfrm>
                <a:off x="5617264" y="2961509"/>
                <a:ext cx="709021" cy="2286000"/>
                <a:chOff x="3181296" y="1700241"/>
                <a:chExt cx="709021" cy="2286000"/>
              </a:xfrm>
            </p:grpSpPr>
            <p:sp>
              <p:nvSpPr>
                <p:cNvPr id="122" name="Google Shape;148;p1">
                  <a:extLst>
                    <a:ext uri="{FF2B5EF4-FFF2-40B4-BE49-F238E27FC236}">
                      <a16:creationId xmlns:a16="http://schemas.microsoft.com/office/drawing/2014/main" id="{7B53E138-889A-CC2A-8352-4E0CFF9EBC37}"/>
                    </a:ext>
                  </a:extLst>
                </p:cNvPr>
                <p:cNvSpPr/>
                <p:nvPr/>
              </p:nvSpPr>
              <p:spPr>
                <a:xfrm>
                  <a:off x="3181296" y="1700241"/>
                  <a:ext cx="456121" cy="22860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D5DBE5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3" name="Google Shape;149;p1">
                  <a:extLst>
                    <a:ext uri="{FF2B5EF4-FFF2-40B4-BE49-F238E27FC236}">
                      <a16:creationId xmlns:a16="http://schemas.microsoft.com/office/drawing/2014/main" id="{62764027-54C5-2A62-3A11-9275C66420DB}"/>
                    </a:ext>
                  </a:extLst>
                </p:cNvPr>
                <p:cNvSpPr/>
                <p:nvPr/>
              </p:nvSpPr>
              <p:spPr>
                <a:xfrm>
                  <a:off x="3307746" y="1700241"/>
                  <a:ext cx="456121" cy="22860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D5DBE5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4" name="Google Shape;150;p1">
                  <a:extLst>
                    <a:ext uri="{FF2B5EF4-FFF2-40B4-BE49-F238E27FC236}">
                      <a16:creationId xmlns:a16="http://schemas.microsoft.com/office/drawing/2014/main" id="{64648EE7-C4D4-53B9-8B7A-500AAC97EC24}"/>
                    </a:ext>
                  </a:extLst>
                </p:cNvPr>
                <p:cNvSpPr/>
                <p:nvPr/>
              </p:nvSpPr>
              <p:spPr>
                <a:xfrm>
                  <a:off x="3434196" y="1700241"/>
                  <a:ext cx="456121" cy="22860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8296B0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2" name="Google Shape;151;p1">
                <a:extLst>
                  <a:ext uri="{FF2B5EF4-FFF2-40B4-BE49-F238E27FC236}">
                    <a16:creationId xmlns:a16="http://schemas.microsoft.com/office/drawing/2014/main" id="{A11E8EA4-66E0-D1AB-C571-19F4F4738734}"/>
                  </a:ext>
                </a:extLst>
              </p:cNvPr>
              <p:cNvGrpSpPr/>
              <p:nvPr/>
            </p:nvGrpSpPr>
            <p:grpSpPr>
              <a:xfrm>
                <a:off x="6261093" y="3245376"/>
                <a:ext cx="617797" cy="1828800"/>
                <a:chOff x="4060583" y="2166668"/>
                <a:chExt cx="617797" cy="1828800"/>
              </a:xfrm>
            </p:grpSpPr>
            <p:sp>
              <p:nvSpPr>
                <p:cNvPr id="119" name="Google Shape;152;p1">
                  <a:extLst>
                    <a:ext uri="{FF2B5EF4-FFF2-40B4-BE49-F238E27FC236}">
                      <a16:creationId xmlns:a16="http://schemas.microsoft.com/office/drawing/2014/main" id="{64814EA7-CC31-21FE-007B-8A8BA21F6B31}"/>
                    </a:ext>
                  </a:extLst>
                </p:cNvPr>
                <p:cNvSpPr/>
                <p:nvPr/>
              </p:nvSpPr>
              <p:spPr>
                <a:xfrm>
                  <a:off x="4060583" y="2166668"/>
                  <a:ext cx="364897" cy="18288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D5DBE5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0" name="Google Shape;153;p1">
                  <a:extLst>
                    <a:ext uri="{FF2B5EF4-FFF2-40B4-BE49-F238E27FC236}">
                      <a16:creationId xmlns:a16="http://schemas.microsoft.com/office/drawing/2014/main" id="{F5156419-37A8-0E7B-3129-3BF1AC7D4D05}"/>
                    </a:ext>
                  </a:extLst>
                </p:cNvPr>
                <p:cNvSpPr/>
                <p:nvPr/>
              </p:nvSpPr>
              <p:spPr>
                <a:xfrm>
                  <a:off x="4187033" y="2166668"/>
                  <a:ext cx="364897" cy="18288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D5DBE5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1" name="Google Shape;154;p1">
                  <a:extLst>
                    <a:ext uri="{FF2B5EF4-FFF2-40B4-BE49-F238E27FC236}">
                      <a16:creationId xmlns:a16="http://schemas.microsoft.com/office/drawing/2014/main" id="{B6CD3067-1C0C-0708-60C2-83548E9EC315}"/>
                    </a:ext>
                  </a:extLst>
                </p:cNvPr>
                <p:cNvSpPr/>
                <p:nvPr/>
              </p:nvSpPr>
              <p:spPr>
                <a:xfrm>
                  <a:off x="4313483" y="2166668"/>
                  <a:ext cx="364897" cy="18288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8296B0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3" name="Google Shape;155;p1">
                <a:extLst>
                  <a:ext uri="{FF2B5EF4-FFF2-40B4-BE49-F238E27FC236}">
                    <a16:creationId xmlns:a16="http://schemas.microsoft.com/office/drawing/2014/main" id="{F055FCFE-7BED-2915-DABA-FFBD4629D6F9}"/>
                  </a:ext>
                </a:extLst>
              </p:cNvPr>
              <p:cNvGrpSpPr/>
              <p:nvPr/>
            </p:nvGrpSpPr>
            <p:grpSpPr>
              <a:xfrm>
                <a:off x="6813602" y="3575023"/>
                <a:ext cx="526573" cy="1371600"/>
                <a:chOff x="4893535" y="2623868"/>
                <a:chExt cx="526573" cy="1371600"/>
              </a:xfrm>
            </p:grpSpPr>
            <p:sp>
              <p:nvSpPr>
                <p:cNvPr id="116" name="Google Shape;156;p1">
                  <a:extLst>
                    <a:ext uri="{FF2B5EF4-FFF2-40B4-BE49-F238E27FC236}">
                      <a16:creationId xmlns:a16="http://schemas.microsoft.com/office/drawing/2014/main" id="{B804C75A-B1C2-A80E-6B5E-1EB71100DD53}"/>
                    </a:ext>
                  </a:extLst>
                </p:cNvPr>
                <p:cNvSpPr/>
                <p:nvPr/>
              </p:nvSpPr>
              <p:spPr>
                <a:xfrm>
                  <a:off x="4893535" y="2623868"/>
                  <a:ext cx="273673" cy="13716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D5DBE5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7" name="Google Shape;157;p1">
                  <a:extLst>
                    <a:ext uri="{FF2B5EF4-FFF2-40B4-BE49-F238E27FC236}">
                      <a16:creationId xmlns:a16="http://schemas.microsoft.com/office/drawing/2014/main" id="{0D1929F8-6DD7-44EA-6158-631D2481E910}"/>
                    </a:ext>
                  </a:extLst>
                </p:cNvPr>
                <p:cNvSpPr/>
                <p:nvPr/>
              </p:nvSpPr>
              <p:spPr>
                <a:xfrm>
                  <a:off x="5019985" y="2623868"/>
                  <a:ext cx="273673" cy="13716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D5DBE5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8" name="Google Shape;158;p1">
                  <a:extLst>
                    <a:ext uri="{FF2B5EF4-FFF2-40B4-BE49-F238E27FC236}">
                      <a16:creationId xmlns:a16="http://schemas.microsoft.com/office/drawing/2014/main" id="{F00F2B39-3D0B-7CCB-B8A0-E76412CCA459}"/>
                    </a:ext>
                  </a:extLst>
                </p:cNvPr>
                <p:cNvSpPr/>
                <p:nvPr/>
              </p:nvSpPr>
              <p:spPr>
                <a:xfrm>
                  <a:off x="5146435" y="2623868"/>
                  <a:ext cx="273673" cy="13716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8296B0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4" name="Google Shape;159;p1">
                <a:extLst>
                  <a:ext uri="{FF2B5EF4-FFF2-40B4-BE49-F238E27FC236}">
                    <a16:creationId xmlns:a16="http://schemas.microsoft.com/office/drawing/2014/main" id="{99CEB905-3A11-618E-BB56-D2221978AF73}"/>
                  </a:ext>
                </a:extLst>
              </p:cNvPr>
              <p:cNvGrpSpPr/>
              <p:nvPr/>
            </p:nvGrpSpPr>
            <p:grpSpPr>
              <a:xfrm>
                <a:off x="7281222" y="3939395"/>
                <a:ext cx="435349" cy="914400"/>
                <a:chOff x="5639165" y="3081068"/>
                <a:chExt cx="435349" cy="914400"/>
              </a:xfrm>
            </p:grpSpPr>
            <p:sp>
              <p:nvSpPr>
                <p:cNvPr id="113" name="Google Shape;160;p1">
                  <a:extLst>
                    <a:ext uri="{FF2B5EF4-FFF2-40B4-BE49-F238E27FC236}">
                      <a16:creationId xmlns:a16="http://schemas.microsoft.com/office/drawing/2014/main" id="{7E162BA9-EB29-6D45-8F45-1918B96E4B59}"/>
                    </a:ext>
                  </a:extLst>
                </p:cNvPr>
                <p:cNvSpPr/>
                <p:nvPr/>
              </p:nvSpPr>
              <p:spPr>
                <a:xfrm>
                  <a:off x="5639165" y="3081068"/>
                  <a:ext cx="182449" cy="9144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D5DBE5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4" name="Google Shape;161;p1">
                  <a:extLst>
                    <a:ext uri="{FF2B5EF4-FFF2-40B4-BE49-F238E27FC236}">
                      <a16:creationId xmlns:a16="http://schemas.microsoft.com/office/drawing/2014/main" id="{9C7453EC-2AD8-7C1D-75E9-4982DBCFAE2F}"/>
                    </a:ext>
                  </a:extLst>
                </p:cNvPr>
                <p:cNvSpPr/>
                <p:nvPr/>
              </p:nvSpPr>
              <p:spPr>
                <a:xfrm>
                  <a:off x="5765615" y="3081068"/>
                  <a:ext cx="182449" cy="9144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D5DBE5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5" name="Google Shape;162;p1">
                  <a:extLst>
                    <a:ext uri="{FF2B5EF4-FFF2-40B4-BE49-F238E27FC236}">
                      <a16:creationId xmlns:a16="http://schemas.microsoft.com/office/drawing/2014/main" id="{0EC7C4CA-8F05-6569-C07D-024D8BCF5697}"/>
                    </a:ext>
                  </a:extLst>
                </p:cNvPr>
                <p:cNvSpPr/>
                <p:nvPr/>
              </p:nvSpPr>
              <p:spPr>
                <a:xfrm>
                  <a:off x="5892065" y="3081068"/>
                  <a:ext cx="182449" cy="9144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8296B0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5" name="Google Shape;163;p1">
                <a:extLst>
                  <a:ext uri="{FF2B5EF4-FFF2-40B4-BE49-F238E27FC236}">
                    <a16:creationId xmlns:a16="http://schemas.microsoft.com/office/drawing/2014/main" id="{EEF94D0C-D051-9233-B8A9-9B052A586547}"/>
                  </a:ext>
                </a:extLst>
              </p:cNvPr>
              <p:cNvGrpSpPr/>
              <p:nvPr/>
            </p:nvGrpSpPr>
            <p:grpSpPr>
              <a:xfrm>
                <a:off x="7688825" y="4300387"/>
                <a:ext cx="221935" cy="457200"/>
                <a:chOff x="6299115" y="3538268"/>
                <a:chExt cx="221935" cy="457200"/>
              </a:xfrm>
            </p:grpSpPr>
            <p:sp>
              <p:nvSpPr>
                <p:cNvPr id="110" name="Google Shape;164;p1">
                  <a:extLst>
                    <a:ext uri="{FF2B5EF4-FFF2-40B4-BE49-F238E27FC236}">
                      <a16:creationId xmlns:a16="http://schemas.microsoft.com/office/drawing/2014/main" id="{32666CC1-0DDC-56F2-0FC3-8344194A9D16}"/>
                    </a:ext>
                  </a:extLst>
                </p:cNvPr>
                <p:cNvSpPr/>
                <p:nvPr/>
              </p:nvSpPr>
              <p:spPr>
                <a:xfrm>
                  <a:off x="6299115" y="3538268"/>
                  <a:ext cx="91225" cy="4572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D5DBE5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1" name="Google Shape;165;p1">
                  <a:extLst>
                    <a:ext uri="{FF2B5EF4-FFF2-40B4-BE49-F238E27FC236}">
                      <a16:creationId xmlns:a16="http://schemas.microsoft.com/office/drawing/2014/main" id="{9D06BC3E-2B44-A424-3A88-6C2A37C83EBE}"/>
                    </a:ext>
                  </a:extLst>
                </p:cNvPr>
                <p:cNvSpPr/>
                <p:nvPr/>
              </p:nvSpPr>
              <p:spPr>
                <a:xfrm>
                  <a:off x="6364470" y="3538268"/>
                  <a:ext cx="91225" cy="4572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D5DBE5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2" name="Google Shape;166;p1">
                  <a:extLst>
                    <a:ext uri="{FF2B5EF4-FFF2-40B4-BE49-F238E27FC236}">
                      <a16:creationId xmlns:a16="http://schemas.microsoft.com/office/drawing/2014/main" id="{AF60584E-3535-1F65-446E-B768FCC7BC6A}"/>
                    </a:ext>
                  </a:extLst>
                </p:cNvPr>
                <p:cNvSpPr/>
                <p:nvPr/>
              </p:nvSpPr>
              <p:spPr>
                <a:xfrm>
                  <a:off x="6429825" y="3538268"/>
                  <a:ext cx="91225" cy="457200"/>
                </a:xfrm>
                <a:prstGeom prst="cube">
                  <a:avLst>
                    <a:gd name="adj" fmla="val 98004"/>
                  </a:avLst>
                </a:prstGeom>
                <a:solidFill>
                  <a:srgbClr val="8296B0"/>
                </a:solidFill>
                <a:ln w="1270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>
                  <a:defPPr>
                    <a:defRPr lang="en-US"/>
                  </a:defPPr>
                  <a:lvl1pPr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1pPr>
                  <a:lvl2pPr marL="4572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2pPr>
                  <a:lvl3pPr marL="9144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3pPr>
                  <a:lvl4pPr marL="13716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4pPr>
                  <a:lvl5pPr marL="1828800" algn="l" defTabSz="457200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  <a:cs typeface="+mn-cs"/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06" name="Google Shape;167;p1">
                <a:extLst>
                  <a:ext uri="{FF2B5EF4-FFF2-40B4-BE49-F238E27FC236}">
                    <a16:creationId xmlns:a16="http://schemas.microsoft.com/office/drawing/2014/main" id="{CB50057A-FB38-52E5-B749-2C23E8ADF582}"/>
                  </a:ext>
                </a:extLst>
              </p:cNvPr>
              <p:cNvSpPr/>
              <p:nvPr/>
            </p:nvSpPr>
            <p:spPr>
              <a:xfrm>
                <a:off x="8368492" y="3292763"/>
                <a:ext cx="364897" cy="1828800"/>
              </a:xfrm>
              <a:prstGeom prst="cube">
                <a:avLst>
                  <a:gd name="adj" fmla="val 98004"/>
                </a:avLst>
              </a:prstGeom>
              <a:solidFill>
                <a:schemeClr val="accent1"/>
              </a:solidFill>
              <a:ln w="12700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" name="Google Shape;168;p1">
                <a:extLst>
                  <a:ext uri="{FF2B5EF4-FFF2-40B4-BE49-F238E27FC236}">
                    <a16:creationId xmlns:a16="http://schemas.microsoft.com/office/drawing/2014/main" id="{FD26F4AF-5BD2-47BA-8DA7-336269F26703}"/>
                  </a:ext>
                </a:extLst>
              </p:cNvPr>
              <p:cNvSpPr/>
              <p:nvPr/>
            </p:nvSpPr>
            <p:spPr>
              <a:xfrm>
                <a:off x="8816442" y="3443356"/>
                <a:ext cx="273673" cy="1371600"/>
              </a:xfrm>
              <a:prstGeom prst="cube">
                <a:avLst>
                  <a:gd name="adj" fmla="val 98004"/>
                </a:avLst>
              </a:prstGeom>
              <a:solidFill>
                <a:srgbClr val="8DA9DB"/>
              </a:solidFill>
              <a:ln w="12700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" name="Google Shape;169;p1">
                <a:extLst>
                  <a:ext uri="{FF2B5EF4-FFF2-40B4-BE49-F238E27FC236}">
                    <a16:creationId xmlns:a16="http://schemas.microsoft.com/office/drawing/2014/main" id="{5D898321-D664-125A-D980-5553F1966E4F}"/>
                  </a:ext>
                </a:extLst>
              </p:cNvPr>
              <p:cNvSpPr/>
              <p:nvPr/>
            </p:nvSpPr>
            <p:spPr>
              <a:xfrm>
                <a:off x="9197231" y="3671956"/>
                <a:ext cx="182449" cy="914400"/>
              </a:xfrm>
              <a:prstGeom prst="cube">
                <a:avLst>
                  <a:gd name="adj" fmla="val 98004"/>
                </a:avLst>
              </a:prstGeom>
              <a:solidFill>
                <a:srgbClr val="2F5496"/>
              </a:solidFill>
              <a:ln w="12700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" name="Google Shape;170;p1">
                <a:extLst>
                  <a:ext uri="{FF2B5EF4-FFF2-40B4-BE49-F238E27FC236}">
                    <a16:creationId xmlns:a16="http://schemas.microsoft.com/office/drawing/2014/main" id="{1A65D564-400F-07E2-A702-383E38674594}"/>
                  </a:ext>
                </a:extLst>
              </p:cNvPr>
              <p:cNvSpPr/>
              <p:nvPr/>
            </p:nvSpPr>
            <p:spPr>
              <a:xfrm>
                <a:off x="9489819" y="3875909"/>
                <a:ext cx="91225" cy="457200"/>
              </a:xfrm>
              <a:prstGeom prst="cube">
                <a:avLst>
                  <a:gd name="adj" fmla="val 98004"/>
                </a:avLst>
              </a:prstGeom>
              <a:solidFill>
                <a:srgbClr val="8DA9DB"/>
              </a:solidFill>
              <a:ln w="12700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6" name="Google Shape;171;p1">
              <a:extLst>
                <a:ext uri="{FF2B5EF4-FFF2-40B4-BE49-F238E27FC236}">
                  <a16:creationId xmlns:a16="http://schemas.microsoft.com/office/drawing/2014/main" id="{A1A5F939-D00E-A30E-36C8-7E720A1CF38D}"/>
                </a:ext>
              </a:extLst>
            </p:cNvPr>
            <p:cNvGrpSpPr/>
            <p:nvPr/>
          </p:nvGrpSpPr>
          <p:grpSpPr>
            <a:xfrm>
              <a:off x="2759448" y="6794468"/>
              <a:ext cx="2513981" cy="333937"/>
              <a:chOff x="2759448" y="6794468"/>
              <a:chExt cx="2513981" cy="333937"/>
            </a:xfrm>
          </p:grpSpPr>
          <p:sp>
            <p:nvSpPr>
              <p:cNvPr id="97" name="Google Shape;172;p1">
                <a:extLst>
                  <a:ext uri="{FF2B5EF4-FFF2-40B4-BE49-F238E27FC236}">
                    <a16:creationId xmlns:a16="http://schemas.microsoft.com/office/drawing/2014/main" id="{BA85B7F8-A9E3-6A6A-7069-65A428724599}"/>
                  </a:ext>
                </a:extLst>
              </p:cNvPr>
              <p:cNvSpPr txBox="1"/>
              <p:nvPr/>
            </p:nvSpPr>
            <p:spPr>
              <a:xfrm>
                <a:off x="2759448" y="6794468"/>
                <a:ext cx="2001411" cy="3063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800" b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Feature Extractor</a:t>
                </a:r>
                <a:endParaRPr sz="800" dirty="0"/>
              </a:p>
            </p:txBody>
          </p:sp>
          <p:sp>
            <p:nvSpPr>
              <p:cNvPr id="98" name="Google Shape;173;p1">
                <a:extLst>
                  <a:ext uri="{FF2B5EF4-FFF2-40B4-BE49-F238E27FC236}">
                    <a16:creationId xmlns:a16="http://schemas.microsoft.com/office/drawing/2014/main" id="{4FB9C604-704F-0CCC-ABAA-D1018425805E}"/>
                  </a:ext>
                </a:extLst>
              </p:cNvPr>
              <p:cNvSpPr txBox="1"/>
              <p:nvPr/>
            </p:nvSpPr>
            <p:spPr>
              <a:xfrm>
                <a:off x="4180150" y="6822082"/>
                <a:ext cx="1093279" cy="3063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800" b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Classifier</a:t>
                </a:r>
                <a:endParaRPr sz="800" dirty="0"/>
              </a:p>
            </p:txBody>
          </p:sp>
        </p:grpSp>
      </p:grpSp>
      <p:sp>
        <p:nvSpPr>
          <p:cNvPr id="83" name="Google Shape;180;p1">
            <a:extLst>
              <a:ext uri="{FF2B5EF4-FFF2-40B4-BE49-F238E27FC236}">
                <a16:creationId xmlns:a16="http://schemas.microsoft.com/office/drawing/2014/main" id="{47089FC0-85F8-70CF-DEBF-65A3D64D165B}"/>
              </a:ext>
            </a:extLst>
          </p:cNvPr>
          <p:cNvSpPr/>
          <p:nvPr/>
        </p:nvSpPr>
        <p:spPr>
          <a:xfrm>
            <a:off x="7666489" y="2521690"/>
            <a:ext cx="1048743" cy="36242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dirty="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Calibri"/>
              </a:rPr>
              <a:t>0: Healthy</a:t>
            </a:r>
            <a:endParaRPr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4" name="Google Shape;181;p1">
            <a:extLst>
              <a:ext uri="{FF2B5EF4-FFF2-40B4-BE49-F238E27FC236}">
                <a16:creationId xmlns:a16="http://schemas.microsoft.com/office/drawing/2014/main" id="{2FE84C3D-1DB6-84C7-410E-E5F829730948}"/>
              </a:ext>
            </a:extLst>
          </p:cNvPr>
          <p:cNvSpPr/>
          <p:nvPr/>
        </p:nvSpPr>
        <p:spPr>
          <a:xfrm>
            <a:off x="7672721" y="2932679"/>
            <a:ext cx="1042511" cy="31719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dirty="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Calibri"/>
              </a:rPr>
              <a:t>1: CLL</a:t>
            </a:r>
            <a:endParaRPr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AD81CFA-D0A6-1F8F-6408-622BD955183C}"/>
              </a:ext>
            </a:extLst>
          </p:cNvPr>
          <p:cNvGrpSpPr/>
          <p:nvPr/>
        </p:nvGrpSpPr>
        <p:grpSpPr>
          <a:xfrm>
            <a:off x="5053377" y="99021"/>
            <a:ext cx="1812560" cy="1697316"/>
            <a:chOff x="4473911" y="772625"/>
            <a:chExt cx="1248901" cy="1225451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99BDC61F-EFDE-B3EE-B836-42D488FDBE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3911" y="772625"/>
              <a:ext cx="1248901" cy="122545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D7404627-C041-02C9-AC43-508671D151EA}"/>
                </a:ext>
              </a:extLst>
            </p:cNvPr>
            <p:cNvSpPr/>
            <p:nvPr/>
          </p:nvSpPr>
          <p:spPr>
            <a:xfrm>
              <a:off x="4612480" y="814388"/>
              <a:ext cx="1090613" cy="1085850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  <a:effectLst>
              <a:outerShdw blurRad="88900" dist="23000" dir="5400000" rotWithShape="0">
                <a:srgbClr val="92D05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pic>
        <p:nvPicPr>
          <p:cNvPr id="86" name="Picture 85">
            <a:extLst>
              <a:ext uri="{FF2B5EF4-FFF2-40B4-BE49-F238E27FC236}">
                <a16:creationId xmlns:a16="http://schemas.microsoft.com/office/drawing/2014/main" id="{37E56E4A-403F-BAB0-15BD-4D52E55C3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76200"/>
            <a:ext cx="3735813" cy="3448441"/>
          </a:xfrm>
          <a:prstGeom prst="rect">
            <a:avLst/>
          </a:prstGeom>
        </p:spPr>
      </p:pic>
      <p:sp>
        <p:nvSpPr>
          <p:cNvPr id="87" name="Rectangle 86">
            <a:extLst>
              <a:ext uri="{FF2B5EF4-FFF2-40B4-BE49-F238E27FC236}">
                <a16:creationId xmlns:a16="http://schemas.microsoft.com/office/drawing/2014/main" id="{D80F4AF1-8E25-5564-7FB8-67DC142A5CE4}"/>
              </a:ext>
            </a:extLst>
          </p:cNvPr>
          <p:cNvSpPr/>
          <p:nvPr/>
        </p:nvSpPr>
        <p:spPr>
          <a:xfrm>
            <a:off x="956124" y="619960"/>
            <a:ext cx="727904" cy="72790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E4BC4E8C-6F4A-545C-4B4E-72152718B4AA}"/>
              </a:ext>
            </a:extLst>
          </p:cNvPr>
          <p:cNvSpPr/>
          <p:nvPr/>
        </p:nvSpPr>
        <p:spPr>
          <a:xfrm>
            <a:off x="1684337" y="619960"/>
            <a:ext cx="727904" cy="727904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D0A1E7D1-0CA7-0861-F5D9-F9574C9A4679}"/>
              </a:ext>
            </a:extLst>
          </p:cNvPr>
          <p:cNvSpPr/>
          <p:nvPr/>
        </p:nvSpPr>
        <p:spPr>
          <a:xfrm>
            <a:off x="956433" y="1347864"/>
            <a:ext cx="727904" cy="727904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0" name="Arrow: Right 89">
            <a:extLst>
              <a:ext uri="{FF2B5EF4-FFF2-40B4-BE49-F238E27FC236}">
                <a16:creationId xmlns:a16="http://schemas.microsoft.com/office/drawing/2014/main" id="{6776C14A-0637-6B93-B515-E7F8AF56CE9C}"/>
              </a:ext>
            </a:extLst>
          </p:cNvPr>
          <p:cNvSpPr/>
          <p:nvPr/>
        </p:nvSpPr>
        <p:spPr>
          <a:xfrm>
            <a:off x="3371413" y="659934"/>
            <a:ext cx="1624072" cy="6286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1" name="Arrow: Right 90">
            <a:extLst>
              <a:ext uri="{FF2B5EF4-FFF2-40B4-BE49-F238E27FC236}">
                <a16:creationId xmlns:a16="http://schemas.microsoft.com/office/drawing/2014/main" id="{18A2148C-2EEE-279A-7E2E-520B0BCF4FEE}"/>
              </a:ext>
            </a:extLst>
          </p:cNvPr>
          <p:cNvSpPr/>
          <p:nvPr/>
        </p:nvSpPr>
        <p:spPr>
          <a:xfrm>
            <a:off x="6817898" y="2777456"/>
            <a:ext cx="716950" cy="27753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2" name="Arrow: Right 91">
            <a:extLst>
              <a:ext uri="{FF2B5EF4-FFF2-40B4-BE49-F238E27FC236}">
                <a16:creationId xmlns:a16="http://schemas.microsoft.com/office/drawing/2014/main" id="{78234555-1420-5665-F813-39C974606078}"/>
              </a:ext>
            </a:extLst>
          </p:cNvPr>
          <p:cNvSpPr/>
          <p:nvPr/>
        </p:nvSpPr>
        <p:spPr>
          <a:xfrm rot="5400000">
            <a:off x="5780280" y="1711099"/>
            <a:ext cx="505028" cy="6755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125" name="Object 124">
            <a:extLst>
              <a:ext uri="{FF2B5EF4-FFF2-40B4-BE49-F238E27FC236}">
                <a16:creationId xmlns:a16="http://schemas.microsoft.com/office/drawing/2014/main" id="{219D0289-AEB7-C898-D5F6-4997CA04B2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183241"/>
              </p:ext>
            </p:extLst>
          </p:nvPr>
        </p:nvGraphicFramePr>
        <p:xfrm>
          <a:off x="956124" y="4027877"/>
          <a:ext cx="7350368" cy="1995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5672605" imgH="1539780" progId="">
                  <p:embed/>
                </p:oleObj>
              </mc:Choice>
              <mc:Fallback>
                <p:oleObj r:id="rId4" imgW="5672605" imgH="15397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6124" y="4027877"/>
                        <a:ext cx="7350368" cy="1995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8506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Improving T cell expansion through mechanobiology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FF7D11-FE55-F8AD-DA86-6D3BB632DE0C}"/>
              </a:ext>
            </a:extLst>
          </p:cNvPr>
          <p:cNvGrpSpPr/>
          <p:nvPr/>
        </p:nvGrpSpPr>
        <p:grpSpPr>
          <a:xfrm>
            <a:off x="5657685" y="3622645"/>
            <a:ext cx="2327449" cy="1897655"/>
            <a:chOff x="4095944" y="1134187"/>
            <a:chExt cx="3834362" cy="310933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B0F2CB0-F3C5-4C82-5EE7-F3E690DB32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944" y="1134187"/>
              <a:ext cx="3834362" cy="31093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D6FA2D8-D768-EE0A-733B-928F7850AAEA}"/>
                </a:ext>
              </a:extLst>
            </p:cNvPr>
            <p:cNvSpPr txBox="1"/>
            <p:nvPr/>
          </p:nvSpPr>
          <p:spPr>
            <a:xfrm>
              <a:off x="5296169" y="1299479"/>
              <a:ext cx="1187546" cy="55472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chemeClr val="tx1"/>
                  </a:solidFill>
                </a:rPr>
                <a:t>5 MPa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89D4F74-62EB-BA87-2084-FE2D42C4EACB}"/>
                </a:ext>
              </a:extLst>
            </p:cNvPr>
            <p:cNvSpPr/>
            <p:nvPr/>
          </p:nvSpPr>
          <p:spPr>
            <a:xfrm>
              <a:off x="5346970" y="1739340"/>
              <a:ext cx="859062" cy="288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98068B4-7C2E-C953-76AA-BD57F74DA426}"/>
                </a:ext>
              </a:extLst>
            </p:cNvPr>
            <p:cNvSpPr txBox="1"/>
            <p:nvPr/>
          </p:nvSpPr>
          <p:spPr>
            <a:xfrm>
              <a:off x="5290398" y="1611729"/>
              <a:ext cx="1448994" cy="554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chemeClr val="tx1"/>
                  </a:solidFill>
                </a:rPr>
                <a:t>0.1 </a:t>
              </a:r>
              <a:r>
                <a:rPr lang="en-US" sz="1600" b="1" dirty="0"/>
                <a:t>M</a:t>
              </a:r>
              <a:r>
                <a:rPr lang="en-US" sz="1600" b="1" dirty="0">
                  <a:solidFill>
                    <a:schemeClr val="tx1"/>
                  </a:solidFill>
                </a:rPr>
                <a:t>Pa</a:t>
              </a:r>
            </a:p>
          </p:txBody>
        </p:sp>
      </p:grpSp>
      <p:pic>
        <p:nvPicPr>
          <p:cNvPr id="7" name="media2.mov">
            <a:hlinkClick r:id="" action="ppaction://media"/>
            <a:extLst>
              <a:ext uri="{FF2B5EF4-FFF2-40B4-BE49-F238E27FC236}">
                <a16:creationId xmlns:a16="http://schemas.microsoft.com/office/drawing/2014/main" id="{13207D6F-0289-8BB2-4A8C-F2E178106B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r="49934" b="50000"/>
          <a:stretch/>
        </p:blipFill>
        <p:spPr>
          <a:xfrm>
            <a:off x="533400" y="1479351"/>
            <a:ext cx="4110512" cy="389929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AB153CF-C3E3-32CB-F2C3-F7B9FA04B308}"/>
              </a:ext>
            </a:extLst>
          </p:cNvPr>
          <p:cNvGrpSpPr/>
          <p:nvPr/>
        </p:nvGrpSpPr>
        <p:grpSpPr>
          <a:xfrm>
            <a:off x="5017642" y="1676332"/>
            <a:ext cx="4178830" cy="1559078"/>
            <a:chOff x="7162274" y="1316508"/>
            <a:chExt cx="4532212" cy="1690921"/>
          </a:xfrm>
        </p:grpSpPr>
        <p:sp>
          <p:nvSpPr>
            <p:cNvPr id="9" name="Text Box 457">
              <a:extLst>
                <a:ext uri="{FF2B5EF4-FFF2-40B4-BE49-F238E27FC236}">
                  <a16:creationId xmlns:a16="http://schemas.microsoft.com/office/drawing/2014/main" id="{E408DABB-611C-CF47-C00F-C66318BEA334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0286674" y="2544512"/>
              <a:ext cx="1407812" cy="400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dirty="0">
                  <a:ea typeface="SimSun" pitchFamily="2" charset="-122"/>
                </a:rPr>
                <a:t>PDMS</a:t>
              </a:r>
            </a:p>
          </p:txBody>
        </p:sp>
        <p:sp>
          <p:nvSpPr>
            <p:cNvPr id="10" name="Text Box 461">
              <a:extLst>
                <a:ext uri="{FF2B5EF4-FFF2-40B4-BE49-F238E27FC236}">
                  <a16:creationId xmlns:a16="http://schemas.microsoft.com/office/drawing/2014/main" id="{8ED69703-3184-50CE-2311-D01B036696A9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7162274" y="2673625"/>
              <a:ext cx="1570233" cy="333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 dirty="0">
                  <a:ea typeface="SimSun" pitchFamily="2" charset="-122"/>
                  <a:sym typeface="Symbol" panose="05050102010706020507" pitchFamily="18" charset="2"/>
                </a:rPr>
                <a:t></a:t>
              </a:r>
              <a:r>
                <a:rPr lang="en-US" altLang="zh-CN" sz="1400" dirty="0">
                  <a:ea typeface="SimSun" pitchFamily="2" charset="-122"/>
                </a:rPr>
                <a:t>CD3 + </a:t>
              </a:r>
              <a:r>
                <a:rPr lang="en-US" altLang="zh-CN" sz="1400" dirty="0">
                  <a:ea typeface="SimSun" pitchFamily="2" charset="-122"/>
                  <a:sym typeface="Symbol" panose="05050102010706020507" pitchFamily="18" charset="2"/>
                </a:rPr>
                <a:t></a:t>
              </a:r>
              <a:r>
                <a:rPr lang="en-US" altLang="zh-CN" sz="1400" dirty="0">
                  <a:ea typeface="SimSun" pitchFamily="2" charset="-122"/>
                </a:rPr>
                <a:t>CD28</a:t>
              </a:r>
            </a:p>
          </p:txBody>
        </p:sp>
        <p:grpSp>
          <p:nvGrpSpPr>
            <p:cNvPr id="11" name="Group 456">
              <a:extLst>
                <a:ext uri="{FF2B5EF4-FFF2-40B4-BE49-F238E27FC236}">
                  <a16:creationId xmlns:a16="http://schemas.microsoft.com/office/drawing/2014/main" id="{4745F985-D5B3-F606-31AA-39A79F33184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377726">
              <a:off x="7238334" y="1316508"/>
              <a:ext cx="3640855" cy="1304342"/>
              <a:chOff x="672" y="2486"/>
              <a:chExt cx="1766" cy="586"/>
            </a:xfrm>
          </p:grpSpPr>
          <p:sp>
            <p:nvSpPr>
              <p:cNvPr id="14" name="AutoShape 29">
                <a:extLst>
                  <a:ext uri="{FF2B5EF4-FFF2-40B4-BE49-F238E27FC236}">
                    <a16:creationId xmlns:a16="http://schemas.microsoft.com/office/drawing/2014/main" id="{8BB07390-8134-0DA2-87D8-1C0D884AF42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72" y="2496"/>
                <a:ext cx="1766" cy="576"/>
              </a:xfrm>
              <a:prstGeom prst="cube">
                <a:avLst>
                  <a:gd name="adj" fmla="val 93125"/>
                </a:avLst>
              </a:prstGeom>
              <a:solidFill>
                <a:srgbClr val="808080">
                  <a:alpha val="2392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>
                  <a:latin typeface="Tahoma" pitchFamily="34" charset="0"/>
                  <a:ea typeface="SimSun" pitchFamily="2" charset="-122"/>
                </a:endParaRPr>
              </a:p>
            </p:txBody>
          </p:sp>
          <p:sp>
            <p:nvSpPr>
              <p:cNvPr id="15" name="AutoShape 46">
                <a:extLst>
                  <a:ext uri="{FF2B5EF4-FFF2-40B4-BE49-F238E27FC236}">
                    <a16:creationId xmlns:a16="http://schemas.microsoft.com/office/drawing/2014/main" id="{1313A570-2DE7-9C4B-0C30-02A62741244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844" y="2518"/>
                <a:ext cx="1412" cy="465"/>
              </a:xfrm>
              <a:prstGeom prst="cube">
                <a:avLst>
                  <a:gd name="adj" fmla="val 89583"/>
                </a:avLst>
              </a:prstGeom>
              <a:solidFill>
                <a:srgbClr val="3366FF">
                  <a:alpha val="2392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>
                  <a:latin typeface="Tahoma" pitchFamily="34" charset="0"/>
                  <a:ea typeface="SimSun" pitchFamily="2" charset="-122"/>
                </a:endParaRPr>
              </a:p>
            </p:txBody>
          </p:sp>
          <p:sp>
            <p:nvSpPr>
              <p:cNvPr id="16" name="AutoShape 49">
                <a:extLst>
                  <a:ext uri="{FF2B5EF4-FFF2-40B4-BE49-F238E27FC236}">
                    <a16:creationId xmlns:a16="http://schemas.microsoft.com/office/drawing/2014/main" id="{E3482123-7C98-5CE4-4FB5-81A0CF370DF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844" y="2519"/>
                <a:ext cx="1406" cy="408"/>
              </a:xfrm>
              <a:prstGeom prst="parallelogram">
                <a:avLst>
                  <a:gd name="adj" fmla="val 102042"/>
                </a:avLst>
              </a:prstGeom>
              <a:pattFill prst="lgConfetti">
                <a:fgClr>
                  <a:schemeClr val="accent1">
                    <a:alpha val="50195"/>
                  </a:schemeClr>
                </a:fgClr>
                <a:bgClr>
                  <a:schemeClr val="hlink">
                    <a:alpha val="50195"/>
                  </a:schemeClr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>
                  <a:latin typeface="Tahoma" pitchFamily="34" charset="0"/>
                  <a:ea typeface="SimSun" pitchFamily="2" charset="-122"/>
                </a:endParaRPr>
              </a:p>
            </p:txBody>
          </p:sp>
          <p:pic>
            <p:nvPicPr>
              <p:cNvPr id="17" name="Picture 905">
                <a:extLst>
                  <a:ext uri="{FF2B5EF4-FFF2-40B4-BE49-F238E27FC236}">
                    <a16:creationId xmlns:a16="http://schemas.microsoft.com/office/drawing/2014/main" id="{B44AA422-444C-78DA-863D-343BDEC3AD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064" y="2622"/>
                <a:ext cx="224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905">
                <a:extLst>
                  <a:ext uri="{FF2B5EF4-FFF2-40B4-BE49-F238E27FC236}">
                    <a16:creationId xmlns:a16="http://schemas.microsoft.com/office/drawing/2014/main" id="{06E0766E-AE82-F7D5-C4E9-B92AF1DF90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352" y="2478"/>
                <a:ext cx="224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905">
                <a:extLst>
                  <a:ext uri="{FF2B5EF4-FFF2-40B4-BE49-F238E27FC236}">
                    <a16:creationId xmlns:a16="http://schemas.microsoft.com/office/drawing/2014/main" id="{008CBBDE-E47B-D9EF-7ADF-91AAED96D9B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688" y="2574"/>
                <a:ext cx="224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" name="Line 460">
              <a:extLst>
                <a:ext uri="{FF2B5EF4-FFF2-40B4-BE49-F238E27FC236}">
                  <a16:creationId xmlns:a16="http://schemas.microsoft.com/office/drawing/2014/main" id="{94806FF8-5A76-4662-98E6-8440657CBA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763081" y="2168226"/>
              <a:ext cx="914499" cy="37256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460">
              <a:extLst>
                <a:ext uri="{FF2B5EF4-FFF2-40B4-BE49-F238E27FC236}">
                  <a16:creationId xmlns:a16="http://schemas.microsoft.com/office/drawing/2014/main" id="{B8FE5741-E34B-EB0A-EC75-F29EE10969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20130" y="2030864"/>
              <a:ext cx="626044" cy="6427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179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29" y="607743"/>
            <a:ext cx="359936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1000"/>
            <a:ext cx="3057525" cy="357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00200" y="4105687"/>
            <a:ext cx="6066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Bootstrapping confidence intervals on the mean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542924" y="4724400"/>
            <a:ext cx="8220075" cy="191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“What Teachers Should Know About the Bootstrap:”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hlinkClick r:id="rId4"/>
              </a:rPr>
              <a:t>https://arxiv.org/pdf/1411.5279.pdf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6259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267200" y="685800"/>
            <a:ext cx="5334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Ideal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Draw samples from the population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Compute statistic from sample, |making a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sampling distribution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Bootstrapping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Draw samples from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an estimate </a:t>
            </a:r>
            <a:b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</a:b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of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the population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Compute statistic of interest from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each sample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Distribution of statistics is the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bootstrap distribution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29" y="566057"/>
            <a:ext cx="3837568" cy="2212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2388"/>
            <a:ext cx="4283888" cy="252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586772-CD22-38CB-083B-182E1193241D}"/>
              </a:ext>
            </a:extLst>
          </p:cNvPr>
          <p:cNvSpPr txBox="1"/>
          <p:nvPr/>
        </p:nvSpPr>
        <p:spPr>
          <a:xfrm>
            <a:off x="3295233" y="0"/>
            <a:ext cx="2800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Bootstrapping</a:t>
            </a:r>
          </a:p>
        </p:txBody>
      </p:sp>
    </p:spTree>
    <p:extLst>
      <p:ext uri="{BB962C8B-B14F-4D97-AF65-F5344CB8AC3E}">
        <p14:creationId xmlns:p14="http://schemas.microsoft.com/office/powerpoint/2010/main" val="36697887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1800" y="0"/>
            <a:ext cx="33116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Permutation Test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5568ABD-EF2C-4A40-DCAF-F7925BDAC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676811"/>
            <a:ext cx="5212467" cy="159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7D30E4A5-71C7-4FBC-2FE0-F30D4BFDC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265" y="2475621"/>
            <a:ext cx="5334001" cy="421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19647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0E890-B25E-C01F-23E5-290EED9C3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BC1CCF-4179-5D5A-C3FA-EC1F1B4DF38D}"/>
              </a:ext>
            </a:extLst>
          </p:cNvPr>
          <p:cNvSpPr txBox="1"/>
          <p:nvPr/>
        </p:nvSpPr>
        <p:spPr>
          <a:xfrm>
            <a:off x="2971800" y="0"/>
            <a:ext cx="33116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Permutation Test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AB75F1-78F8-98AD-81DB-386AD85B9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816608"/>
            <a:ext cx="8153399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Pool all 20 observations, pick 10 as Basic, 10 as Extended, without replacement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Generate a permutation distribution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around a statistic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Difference in means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Compute this statistic for a given pick.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Repeat pick many times to generate distribution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Compare observed to simulated distribution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2AB9ACF-F2E4-4FCC-5E38-6BE048AD9F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1"/>
          <a:stretch/>
        </p:blipFill>
        <p:spPr bwMode="auto">
          <a:xfrm>
            <a:off x="1905000" y="4452557"/>
            <a:ext cx="5768792" cy="2405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C7F0F0F-627B-69B5-D27F-C5F00E9EA4C9}"/>
              </a:ext>
            </a:extLst>
          </p:cNvPr>
          <p:cNvSpPr txBox="1"/>
          <p:nvPr/>
        </p:nvSpPr>
        <p:spPr>
          <a:xfrm>
            <a:off x="6740125" y="5638800"/>
            <a:ext cx="13642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P &lt; 0.005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CE270FC-7B4B-5A8D-6CFB-8171EBB7F2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11"/>
          <a:stretch/>
        </p:blipFill>
        <p:spPr bwMode="auto">
          <a:xfrm>
            <a:off x="2209800" y="676811"/>
            <a:ext cx="5212467" cy="115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63559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4514"/>
            <a:ext cx="73468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Case for resampling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See page 37 of “What teachers…”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0" y="1450312"/>
            <a:ext cx="4222053" cy="3883688"/>
            <a:chOff x="1295400" y="1490663"/>
            <a:chExt cx="6166610" cy="5153614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400" y="1490663"/>
              <a:ext cx="6166610" cy="5153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9000" y="1676400"/>
              <a:ext cx="3286125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419600" y="1618192"/>
            <a:ext cx="420793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Verizon is to provide repairs for CLEC (competitors) as quickly as for ILEC (theirs).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If CLEC &gt; ILEC, this would bring penalties.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lang="en-US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Criteria for penalties was 1% significance level.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26044" y="5334000"/>
            <a:ext cx="4093556" cy="1447800"/>
            <a:chOff x="-3969657" y="1600050"/>
            <a:chExt cx="3674382" cy="1302808"/>
          </a:xfrm>
        </p:grpSpPr>
        <p:pic>
          <p:nvPicPr>
            <p:cNvPr id="7172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039"/>
            <a:stretch/>
          </p:blipFill>
          <p:spPr bwMode="auto">
            <a:xfrm>
              <a:off x="-3962400" y="1600050"/>
              <a:ext cx="3667125" cy="910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3" name="Picture 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373"/>
            <a:stretch/>
          </p:blipFill>
          <p:spPr bwMode="auto">
            <a:xfrm>
              <a:off x="-3969657" y="2515810"/>
              <a:ext cx="3667125" cy="38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89474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F13FA5-5C63-DD22-A374-FCE496653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6432DC-DEA3-152D-6617-5F1EF48A9C0D}"/>
              </a:ext>
            </a:extLst>
          </p:cNvPr>
          <p:cNvSpPr txBox="1"/>
          <p:nvPr/>
        </p:nvSpPr>
        <p:spPr>
          <a:xfrm>
            <a:off x="914400" y="14514"/>
            <a:ext cx="73468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Case for resampling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See page 37 of “What teachers…”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CC014AD-7B24-062E-C5D0-CE479E8F841D}"/>
              </a:ext>
            </a:extLst>
          </p:cNvPr>
          <p:cNvGrpSpPr/>
          <p:nvPr/>
        </p:nvGrpSpPr>
        <p:grpSpPr>
          <a:xfrm>
            <a:off x="0" y="1450312"/>
            <a:ext cx="4222053" cy="3883688"/>
            <a:chOff x="1295400" y="1490663"/>
            <a:chExt cx="6166610" cy="5153614"/>
          </a:xfrm>
        </p:grpSpPr>
        <p:pic>
          <p:nvPicPr>
            <p:cNvPr id="7170" name="Picture 2">
              <a:extLst>
                <a:ext uri="{FF2B5EF4-FFF2-40B4-BE49-F238E27FC236}">
                  <a16:creationId xmlns:a16="http://schemas.microsoft.com/office/drawing/2014/main" id="{EFCA811E-1A61-8F27-0CBE-310AFB8F21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400" y="1490663"/>
              <a:ext cx="6166610" cy="5153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Picture 3">
              <a:extLst>
                <a:ext uri="{FF2B5EF4-FFF2-40B4-BE49-F238E27FC236}">
                  <a16:creationId xmlns:a16="http://schemas.microsoft.com/office/drawing/2014/main" id="{9D77BA9C-F644-D64B-DA32-AB18BE1FF8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9000" y="1676400"/>
              <a:ext cx="3286125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D038F82F-715B-6E19-4890-52DFDA218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618192"/>
            <a:ext cx="420793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Verizon is to provide repairs for CLEC (competitors) as quickly as for ILEC (theirs).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If ILEC &gt; CLEC, this would bring penalties.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lang="en-US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Criteria for penalties was 1% significance level.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57291A-9857-B067-211D-E00BAC70853F}"/>
              </a:ext>
            </a:extLst>
          </p:cNvPr>
          <p:cNvGrpSpPr/>
          <p:nvPr/>
        </p:nvGrpSpPr>
        <p:grpSpPr>
          <a:xfrm>
            <a:off x="326044" y="5334000"/>
            <a:ext cx="4093556" cy="1447800"/>
            <a:chOff x="-3969657" y="1600050"/>
            <a:chExt cx="3674382" cy="1302808"/>
          </a:xfrm>
        </p:grpSpPr>
        <p:pic>
          <p:nvPicPr>
            <p:cNvPr id="7172" name="Picture 4">
              <a:extLst>
                <a:ext uri="{FF2B5EF4-FFF2-40B4-BE49-F238E27FC236}">
                  <a16:creationId xmlns:a16="http://schemas.microsoft.com/office/drawing/2014/main" id="{0F939CCE-0FF4-E7BB-9F76-2DFFF67B7BA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039"/>
            <a:stretch/>
          </p:blipFill>
          <p:spPr bwMode="auto">
            <a:xfrm>
              <a:off x="-3962400" y="1600050"/>
              <a:ext cx="3667125" cy="910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3" name="Picture 5">
              <a:extLst>
                <a:ext uri="{FF2B5EF4-FFF2-40B4-BE49-F238E27FC236}">
                  <a16:creationId xmlns:a16="http://schemas.microsoft.com/office/drawing/2014/main" id="{ADD61FD9-EFFA-2666-5315-1C6D2D023E8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373"/>
            <a:stretch/>
          </p:blipFill>
          <p:spPr bwMode="auto">
            <a:xfrm>
              <a:off x="-3969657" y="2515810"/>
              <a:ext cx="3667125" cy="38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Picture 6">
            <a:extLst>
              <a:ext uri="{FF2B5EF4-FFF2-40B4-BE49-F238E27FC236}">
                <a16:creationId xmlns:a16="http://schemas.microsoft.com/office/drawing/2014/main" id="{925370CC-E3FF-9ACD-3CE0-C55B7B9E0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28" y="3237896"/>
            <a:ext cx="8722343" cy="196169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603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Improving T cell expansion through mechanobiology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C1EA7B2-A59C-5A10-CC4E-E61ADB55A513}"/>
              </a:ext>
            </a:extLst>
          </p:cNvPr>
          <p:cNvGrpSpPr/>
          <p:nvPr/>
        </p:nvGrpSpPr>
        <p:grpSpPr>
          <a:xfrm>
            <a:off x="803886" y="1143000"/>
            <a:ext cx="7271695" cy="5029200"/>
            <a:chOff x="803887" y="1143000"/>
            <a:chExt cx="5588380" cy="3864997"/>
          </a:xfrm>
        </p:grpSpPr>
        <p:pic>
          <p:nvPicPr>
            <p:cNvPr id="20" name="Picture 2" descr="C:\Users\Uku\Desktop\20x_combine_1.tif kept stack.tif">
              <a:extLst>
                <a:ext uri="{FF2B5EF4-FFF2-40B4-BE49-F238E27FC236}">
                  <a16:creationId xmlns:a16="http://schemas.microsoft.com/office/drawing/2014/main" id="{B0370EBB-A134-F692-AE4A-DC89C21C5AC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55" t="63136" r="35320" b="23134"/>
            <a:stretch/>
          </p:blipFill>
          <p:spPr bwMode="auto">
            <a:xfrm>
              <a:off x="838200" y="1143000"/>
              <a:ext cx="5554067" cy="1712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51D1B78-C998-6C29-2DEA-8E0B966A618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80087" y="2771535"/>
              <a:ext cx="609600" cy="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070190E-0EBA-9C44-1434-7851B559A33F}"/>
                </a:ext>
              </a:extLst>
            </p:cNvPr>
            <p:cNvSpPr txBox="1"/>
            <p:nvPr/>
          </p:nvSpPr>
          <p:spPr>
            <a:xfrm>
              <a:off x="803887" y="2494536"/>
              <a:ext cx="12059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10 </a:t>
              </a:r>
              <a:r>
                <a:rPr lang="en-US" sz="1200" dirty="0">
                  <a:solidFill>
                    <a:schemeClr val="bg1"/>
                  </a:solidFill>
                  <a:latin typeface="Symbol" panose="05050102010706020507" pitchFamily="18" charset="2"/>
                </a:rPr>
                <a:t>m</a:t>
              </a:r>
              <a:r>
                <a:rPr lang="en-US" sz="1200" dirty="0">
                  <a:solidFill>
                    <a:schemeClr val="bg1"/>
                  </a:solidFill>
                </a:rPr>
                <a:t>m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587BF2E-8945-E930-A231-2F1CC1F8B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5015" y="3045847"/>
              <a:ext cx="1989645" cy="196215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AB63E97-9366-1C09-8C62-609F2551D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93799" y="3045847"/>
              <a:ext cx="2335272" cy="1962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6472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Understanding variability in disease: biomarkers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3C4864-7082-1096-16DB-FD73B3B41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565" y="872653"/>
            <a:ext cx="6553200" cy="598534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7FDA6DF-55D9-BA09-0A5E-7F7316505648}"/>
              </a:ext>
            </a:extLst>
          </p:cNvPr>
          <p:cNvGrpSpPr/>
          <p:nvPr/>
        </p:nvGrpSpPr>
        <p:grpSpPr>
          <a:xfrm>
            <a:off x="304800" y="1066799"/>
            <a:ext cx="3657600" cy="5280809"/>
            <a:chOff x="3328675" y="789213"/>
            <a:chExt cx="2462525" cy="355537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4F79A7B-CB29-576F-4995-FFD2A38659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8675" y="789213"/>
              <a:ext cx="2462525" cy="18543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7">
              <a:extLst>
                <a:ext uri="{FF2B5EF4-FFF2-40B4-BE49-F238E27FC236}">
                  <a16:creationId xmlns:a16="http://schemas.microsoft.com/office/drawing/2014/main" id="{452F5173-F5C9-9C68-5548-87AA0B64A1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8675" y="2676843"/>
              <a:ext cx="2251595" cy="16677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66195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Understanding variability in disease: measures of cell function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" name="tcon20sec.avi">
            <a:hlinkClick r:id="" action="ppaction://media"/>
            <a:extLst>
              <a:ext uri="{FF2B5EF4-FFF2-40B4-BE49-F238E27FC236}">
                <a16:creationId xmlns:a16="http://schemas.microsoft.com/office/drawing/2014/main" id="{A71859A6-012D-399A-6238-DBC50D974A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0" y="1447800"/>
            <a:ext cx="4620125" cy="3657600"/>
          </a:xfrm>
          <a:prstGeom prst="rect">
            <a:avLst/>
          </a:prstGeom>
          <a:ln w="19050">
            <a:noFill/>
          </a:ln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AD6BF0AE-738E-B372-930E-344A99218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66900"/>
            <a:ext cx="3370920" cy="281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49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333137-8095-F4CC-4372-89C9CDBCE9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2267" b="5185"/>
          <a:stretch/>
        </p:blipFill>
        <p:spPr>
          <a:xfrm>
            <a:off x="1143000" y="228599"/>
            <a:ext cx="6172200" cy="6308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317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Dealing with multiple variables. Principal Component Analysis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40866D-FBFD-9C1F-E5A7-8D276CA004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973" r="13821"/>
          <a:stretch/>
        </p:blipFill>
        <p:spPr>
          <a:xfrm>
            <a:off x="450396" y="816429"/>
            <a:ext cx="2819400" cy="58719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411489-838F-EC1C-7A3A-5CE06C08A5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794260"/>
            <a:ext cx="4568598" cy="34333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C0F026-8F5C-B886-3653-FDB5FF6DA7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6132" y="4114800"/>
            <a:ext cx="3367867" cy="251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76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PCA of expansion data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19E64A-9CBD-30B6-B695-62EEF9783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318" y="736854"/>
            <a:ext cx="4314825" cy="31393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799CD7-DDD5-E6E0-7A0D-288B172C3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3897983"/>
            <a:ext cx="3581400" cy="25217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10CD775-3AE3-8ECC-9CFB-DF2D0179D5A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2267" b="5185"/>
          <a:stretch/>
        </p:blipFill>
        <p:spPr>
          <a:xfrm>
            <a:off x="238751" y="1104900"/>
            <a:ext cx="4547617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16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Finding patterns: k-means clustering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40866D-FBFD-9C1F-E5A7-8D276CA004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973" r="13821"/>
          <a:stretch/>
        </p:blipFill>
        <p:spPr>
          <a:xfrm>
            <a:off x="450396" y="816429"/>
            <a:ext cx="2819400" cy="5871927"/>
          </a:xfrm>
          <a:prstGeom prst="rect">
            <a:avLst/>
          </a:prstGeom>
        </p:spPr>
      </p:pic>
      <p:pic>
        <p:nvPicPr>
          <p:cNvPr id="8" name="Picture 7" descr="A group of black dots&#10;&#10;Description automatically generated">
            <a:extLst>
              <a:ext uri="{FF2B5EF4-FFF2-40B4-BE49-F238E27FC236}">
                <a16:creationId xmlns:a16="http://schemas.microsoft.com/office/drawing/2014/main" id="{D4964AA0-0241-88D9-204A-975863AE22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392" y="886625"/>
            <a:ext cx="4191001" cy="348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3370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65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3914</TotalTime>
  <Words>429</Words>
  <Application>Microsoft Office PowerPoint</Application>
  <PresentationFormat>On-screen Show (4:3)</PresentationFormat>
  <Paragraphs>113</Paragraphs>
  <Slides>25</Slides>
  <Notes>4</Notes>
  <HiddenSlides>0</HiddenSlides>
  <MMClips>4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SimSun</vt:lpstr>
      <vt:lpstr>Arial</vt:lpstr>
      <vt:lpstr>Calibri</vt:lpstr>
      <vt:lpstr>Symbol</vt:lpstr>
      <vt:lpstr>Tahoma</vt:lpstr>
      <vt:lpstr>Times</vt:lpstr>
      <vt:lpstr>Times New Roman</vt:lpstr>
      <vt:lpstr>Verdana</vt:lpstr>
      <vt:lpstr>Wingdings</vt:lpstr>
      <vt:lpstr>Default Design</vt:lpstr>
      <vt:lpstr>Blank Presentation</vt:lpstr>
      <vt:lpstr>PowerPoint Presentation</vt:lpstr>
      <vt:lpstr>Improving T cell expansion through mechanobiology</vt:lpstr>
      <vt:lpstr>Improving T cell expansion through mechanobiology</vt:lpstr>
      <vt:lpstr>Understanding variability in disease: biomarkers</vt:lpstr>
      <vt:lpstr>Understanding variability in disease: measures of cell function</vt:lpstr>
      <vt:lpstr>PowerPoint Presentation</vt:lpstr>
      <vt:lpstr>Dealing with multiple variables. Principal Component Analysis</vt:lpstr>
      <vt:lpstr>PCA of expansion data</vt:lpstr>
      <vt:lpstr>Finding patterns: k-means clustering</vt:lpstr>
      <vt:lpstr>Finding patterns: k-means clustering</vt:lpstr>
      <vt:lpstr>Finding patterns: k-means clustering</vt:lpstr>
      <vt:lpstr>PCA of expansion data</vt:lpstr>
      <vt:lpstr>PCA of expansion data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uku</dc:creator>
  <cp:lastModifiedBy>Kam, Lance C.</cp:lastModifiedBy>
  <cp:revision>139</cp:revision>
  <dcterms:created xsi:type="dcterms:W3CDTF">1601-01-01T00:00:00Z</dcterms:created>
  <dcterms:modified xsi:type="dcterms:W3CDTF">2024-11-25T01:55:36Z</dcterms:modified>
</cp:coreProperties>
</file>